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rawing2.xml" ContentType="application/vnd.ms-office.drawingml.diagramDrawing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13" r:id="rId3"/>
    <p:sldId id="314" r:id="rId4"/>
    <p:sldId id="316" r:id="rId5"/>
    <p:sldId id="379" r:id="rId6"/>
    <p:sldId id="315" r:id="rId7"/>
    <p:sldId id="317" r:id="rId8"/>
    <p:sldId id="377" r:id="rId9"/>
    <p:sldId id="378" r:id="rId10"/>
    <p:sldId id="383" r:id="rId11"/>
    <p:sldId id="318" r:id="rId12"/>
    <p:sldId id="380" r:id="rId13"/>
    <p:sldId id="381" r:id="rId14"/>
    <p:sldId id="382" r:id="rId15"/>
    <p:sldId id="296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25" r:id="rId29"/>
    <p:sldId id="396" r:id="rId30"/>
    <p:sldId id="397" r:id="rId31"/>
    <p:sldId id="400" r:id="rId32"/>
    <p:sldId id="297" r:id="rId33"/>
    <p:sldId id="399" r:id="rId34"/>
    <p:sldId id="301" r:id="rId35"/>
    <p:sldId id="398" r:id="rId36"/>
    <p:sldId id="304" r:id="rId37"/>
    <p:sldId id="307" r:id="rId38"/>
    <p:sldId id="310" r:id="rId39"/>
    <p:sldId id="401" r:id="rId40"/>
    <p:sldId id="311" r:id="rId41"/>
    <p:sldId id="31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 THANGAKUMAR J" initials="DTJ" lastIdx="1" clrIdx="0">
    <p:extLst>
      <p:ext uri="{19B8F6BF-5375-455C-9EA6-DF929625EA0E}">
        <p15:presenceInfo xmlns:p15="http://schemas.microsoft.com/office/powerpoint/2012/main" userId="DR THANGAKUMAR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C216DB-ED2B-1644-B547-B90E16F29DD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83B06D-8E94-E942-B828-2F655F2F04A0}">
      <dgm:prSet phldrT="[Text]" custT="1"/>
      <dgm:spPr/>
      <dgm:t>
        <a:bodyPr/>
        <a:lstStyle/>
        <a:p>
          <a:r>
            <a: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Three-key 3DES has an effective key length of 168 bits and is defined as: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B920F1-553D-2D46-8465-E4F4CF910A57}" type="parTrans" cxnId="{5E24A378-C063-0546-8EE6-D8B851A66715}">
      <dgm:prSet/>
      <dgm:spPr/>
      <dgm:t>
        <a:bodyPr/>
        <a:lstStyle/>
        <a:p>
          <a:endParaRPr lang="en-US"/>
        </a:p>
      </dgm:t>
    </dgm:pt>
    <dgm:pt modelId="{BEC42A92-1379-B24C-A141-0F2FAB9EBC34}" type="sibTrans" cxnId="{5E24A378-C063-0546-8EE6-D8B851A66715}">
      <dgm:prSet/>
      <dgm:spPr/>
      <dgm:t>
        <a:bodyPr/>
        <a:lstStyle/>
        <a:p>
          <a:endParaRPr lang="en-US"/>
        </a:p>
      </dgm:t>
    </dgm:pt>
    <dgm:pt modelId="{E7380C2F-715F-564D-960A-EFF975110623}">
      <dgm:prSet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i="1" dirty="0">
              <a:ea typeface="+mn-ea"/>
              <a:cs typeface="+mn-cs"/>
            </a:rPr>
            <a:t>C</a:t>
          </a:r>
          <a:r>
            <a:rPr lang="en-US" sz="1800" dirty="0">
              <a:ea typeface="+mn-ea"/>
              <a:cs typeface="+mn-cs"/>
            </a:rPr>
            <a:t> = E( </a:t>
          </a:r>
          <a:r>
            <a:rPr lang="en-US" sz="1800" i="1" dirty="0">
              <a:ea typeface="+mn-ea"/>
              <a:cs typeface="+mn-cs"/>
            </a:rPr>
            <a:t>K</a:t>
          </a:r>
          <a:r>
            <a:rPr lang="en-US" sz="1800" i="1" baseline="-25000" dirty="0">
              <a:ea typeface="+mn-ea"/>
              <a:cs typeface="+mn-cs"/>
            </a:rPr>
            <a:t>3</a:t>
          </a:r>
          <a:r>
            <a:rPr lang="en-US" sz="1800" dirty="0">
              <a:ea typeface="+mn-ea"/>
              <a:cs typeface="+mn-cs"/>
            </a:rPr>
            <a:t>, D( </a:t>
          </a:r>
          <a:r>
            <a:rPr lang="en-US" sz="1800" i="1" dirty="0">
              <a:ea typeface="+mn-ea"/>
              <a:cs typeface="+mn-cs"/>
            </a:rPr>
            <a:t>K</a:t>
          </a:r>
          <a:r>
            <a:rPr lang="en-US" sz="1800" i="1" baseline="-25000" dirty="0">
              <a:ea typeface="+mn-ea"/>
              <a:cs typeface="+mn-cs"/>
            </a:rPr>
            <a:t>2</a:t>
          </a:r>
          <a:r>
            <a:rPr lang="en-US" sz="1800" dirty="0">
              <a:ea typeface="+mn-ea"/>
              <a:cs typeface="+mn-cs"/>
            </a:rPr>
            <a:t>, E( </a:t>
          </a:r>
          <a:r>
            <a:rPr lang="en-US" sz="1800" i="1" dirty="0">
              <a:ea typeface="+mn-ea"/>
              <a:cs typeface="+mn-cs"/>
            </a:rPr>
            <a:t>K</a:t>
          </a:r>
          <a:r>
            <a:rPr lang="en-US" sz="1800" i="1" baseline="-25000" dirty="0">
              <a:ea typeface="+mn-ea"/>
              <a:cs typeface="+mn-cs"/>
            </a:rPr>
            <a:t>1</a:t>
          </a:r>
          <a:r>
            <a:rPr lang="en-US" sz="1800" i="1" dirty="0">
              <a:ea typeface="+mn-ea"/>
              <a:cs typeface="+mn-cs"/>
            </a:rPr>
            <a:t>,  P</a:t>
          </a:r>
          <a:r>
            <a:rPr lang="en-US" sz="1800" dirty="0">
              <a:ea typeface="+mn-ea"/>
              <a:cs typeface="+mn-cs"/>
            </a:rPr>
            <a:t>)))</a:t>
          </a:r>
        </a:p>
      </dgm:t>
    </dgm:pt>
    <dgm:pt modelId="{90D40BFD-6BF0-6042-9114-72968A472306}" type="parTrans" cxnId="{CFA63F32-8365-C341-B5FA-457121D21D4F}">
      <dgm:prSet/>
      <dgm:spPr/>
      <dgm:t>
        <a:bodyPr/>
        <a:lstStyle/>
        <a:p>
          <a:endParaRPr lang="en-US"/>
        </a:p>
      </dgm:t>
    </dgm:pt>
    <dgm:pt modelId="{644890B0-9A52-BA4B-81CD-E482EF13A0B4}" type="sibTrans" cxnId="{CFA63F32-8365-C341-B5FA-457121D21D4F}">
      <dgm:prSet/>
      <dgm:spPr/>
      <dgm:t>
        <a:bodyPr/>
        <a:lstStyle/>
        <a:p>
          <a:endParaRPr lang="en-US"/>
        </a:p>
      </dgm:t>
    </dgm:pt>
    <dgm:pt modelId="{1F6D968B-9C81-7149-825C-4C1B5DBBAF05}">
      <dgm:prSet custT="1"/>
      <dgm:spPr/>
      <dgm:t>
        <a:bodyPr/>
        <a:lstStyle/>
        <a:p>
          <a:r>
            <a: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Backward compatibility with DES is provided by putting:</a:t>
          </a:r>
        </a:p>
      </dgm:t>
    </dgm:pt>
    <dgm:pt modelId="{DDC030CC-236E-6D4D-8E64-83324EC40F52}" type="parTrans" cxnId="{7B4EE2F3-0065-0C43-B34D-A1DF098B1CE3}">
      <dgm:prSet/>
      <dgm:spPr/>
      <dgm:t>
        <a:bodyPr/>
        <a:lstStyle/>
        <a:p>
          <a:endParaRPr lang="en-US"/>
        </a:p>
      </dgm:t>
    </dgm:pt>
    <dgm:pt modelId="{E6D289FB-2828-1443-8E24-3175B3B78C5D}" type="sibTrans" cxnId="{7B4EE2F3-0065-0C43-B34D-A1DF098B1CE3}">
      <dgm:prSet/>
      <dgm:spPr/>
      <dgm:t>
        <a:bodyPr/>
        <a:lstStyle/>
        <a:p>
          <a:endParaRPr lang="en-US"/>
        </a:p>
      </dgm:t>
    </dgm:pt>
    <dgm:pt modelId="{3F4EDAF9-9D08-1D44-AB52-71601EE4E50A}">
      <dgm:prSet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dirty="0">
              <a:ea typeface="+mn-ea"/>
              <a:cs typeface="+mn-cs"/>
            </a:rPr>
            <a:t>K</a:t>
          </a:r>
          <a:r>
            <a:rPr lang="en-US" sz="1800" i="1" baseline="-25000" dirty="0">
              <a:ea typeface="+mn-ea"/>
              <a:cs typeface="+mn-cs"/>
            </a:rPr>
            <a:t>3</a:t>
          </a:r>
          <a:r>
            <a:rPr lang="en-US" sz="1800" dirty="0">
              <a:ea typeface="+mn-ea"/>
              <a:cs typeface="+mn-cs"/>
            </a:rPr>
            <a:t> = K</a:t>
          </a:r>
          <a:r>
            <a:rPr lang="en-US" sz="1800" i="1" baseline="-25000" dirty="0">
              <a:ea typeface="+mn-ea"/>
              <a:cs typeface="+mn-cs"/>
            </a:rPr>
            <a:t>2</a:t>
          </a:r>
          <a:r>
            <a:rPr lang="en-US" sz="1800" dirty="0">
              <a:ea typeface="+mn-ea"/>
              <a:cs typeface="+mn-cs"/>
            </a:rPr>
            <a:t> or K</a:t>
          </a:r>
          <a:r>
            <a:rPr lang="en-US" sz="1800" i="1" baseline="-25000" dirty="0">
              <a:ea typeface="+mn-ea"/>
              <a:cs typeface="+mn-cs"/>
            </a:rPr>
            <a:t>1</a:t>
          </a:r>
          <a:r>
            <a:rPr lang="en-US" sz="1800" dirty="0">
              <a:ea typeface="+mn-ea"/>
              <a:cs typeface="+mn-cs"/>
            </a:rPr>
            <a:t> = K</a:t>
          </a:r>
          <a:r>
            <a:rPr lang="en-US" sz="1800" i="1" baseline="-25000" dirty="0">
              <a:ea typeface="+mn-ea"/>
              <a:cs typeface="+mn-cs"/>
            </a:rPr>
            <a:t>2</a:t>
          </a:r>
        </a:p>
      </dgm:t>
    </dgm:pt>
    <dgm:pt modelId="{8D97F396-8791-D143-904C-8BCA1AFBE763}" type="parTrans" cxnId="{9CF644C9-2F36-0F4E-88D0-D264FC9C6EE0}">
      <dgm:prSet/>
      <dgm:spPr/>
      <dgm:t>
        <a:bodyPr/>
        <a:lstStyle/>
        <a:p>
          <a:endParaRPr lang="en-US"/>
        </a:p>
      </dgm:t>
    </dgm:pt>
    <dgm:pt modelId="{D4836390-ABAF-D748-893E-862820630DC5}" type="sibTrans" cxnId="{9CF644C9-2F36-0F4E-88D0-D264FC9C6EE0}">
      <dgm:prSet/>
      <dgm:spPr/>
      <dgm:t>
        <a:bodyPr/>
        <a:lstStyle/>
        <a:p>
          <a:endParaRPr lang="en-US"/>
        </a:p>
      </dgm:t>
    </dgm:pt>
    <dgm:pt modelId="{3969A5AD-E6FA-AF46-8F98-FB5D920FDA77}" type="pres">
      <dgm:prSet presAssocID="{93C216DB-ED2B-1644-B547-B90E16F29DD5}" presName="Name0" presStyleCnt="0">
        <dgm:presLayoutVars>
          <dgm:dir/>
          <dgm:animLvl val="lvl"/>
          <dgm:resizeHandles val="exact"/>
        </dgm:presLayoutVars>
      </dgm:prSet>
      <dgm:spPr/>
    </dgm:pt>
    <dgm:pt modelId="{B2783D83-5AD2-1A44-A143-B88620F77D99}" type="pres">
      <dgm:prSet presAssocID="{E583B06D-8E94-E942-B828-2F655F2F04A0}" presName="linNode" presStyleCnt="0"/>
      <dgm:spPr/>
    </dgm:pt>
    <dgm:pt modelId="{555409E5-3EC4-B74F-9976-846F69623AD6}" type="pres">
      <dgm:prSet presAssocID="{E583B06D-8E94-E942-B828-2F655F2F04A0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F5C4D4F-71A5-CF46-84AE-1A1B3AAB815F}" type="pres">
      <dgm:prSet presAssocID="{E583B06D-8E94-E942-B828-2F655F2F04A0}" presName="descendantText" presStyleLbl="alignAccFollowNode1" presStyleIdx="0" presStyleCnt="2" custScaleY="90909">
        <dgm:presLayoutVars>
          <dgm:bulletEnabled val="1"/>
        </dgm:presLayoutVars>
      </dgm:prSet>
      <dgm:spPr/>
    </dgm:pt>
    <dgm:pt modelId="{31F88A7A-726D-D546-84B2-30A1F6D47072}" type="pres">
      <dgm:prSet presAssocID="{BEC42A92-1379-B24C-A141-0F2FAB9EBC34}" presName="sp" presStyleCnt="0"/>
      <dgm:spPr/>
    </dgm:pt>
    <dgm:pt modelId="{7F344B22-0B58-694F-8B66-08433083ED11}" type="pres">
      <dgm:prSet presAssocID="{1F6D968B-9C81-7149-825C-4C1B5DBBAF05}" presName="linNode" presStyleCnt="0"/>
      <dgm:spPr/>
    </dgm:pt>
    <dgm:pt modelId="{89932878-5AE7-6E41-B546-D00826EE62FB}" type="pres">
      <dgm:prSet presAssocID="{1F6D968B-9C81-7149-825C-4C1B5DBBAF0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3454F1FB-1E63-E44A-A2B5-AFACABCAA9C9}" type="pres">
      <dgm:prSet presAssocID="{1F6D968B-9C81-7149-825C-4C1B5DBBAF0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FA63F32-8365-C341-B5FA-457121D21D4F}" srcId="{E583B06D-8E94-E942-B828-2F655F2F04A0}" destId="{E7380C2F-715F-564D-960A-EFF975110623}" srcOrd="0" destOrd="0" parTransId="{90D40BFD-6BF0-6042-9114-72968A472306}" sibTransId="{644890B0-9A52-BA4B-81CD-E482EF13A0B4}"/>
    <dgm:cxn modelId="{5E24A378-C063-0546-8EE6-D8B851A66715}" srcId="{93C216DB-ED2B-1644-B547-B90E16F29DD5}" destId="{E583B06D-8E94-E942-B828-2F655F2F04A0}" srcOrd="0" destOrd="0" parTransId="{5CB920F1-553D-2D46-8465-E4F4CF910A57}" sibTransId="{BEC42A92-1379-B24C-A141-0F2FAB9EBC34}"/>
    <dgm:cxn modelId="{E27F98C2-B950-3849-A4ED-53372449227A}" type="presOf" srcId="{3F4EDAF9-9D08-1D44-AB52-71601EE4E50A}" destId="{3454F1FB-1E63-E44A-A2B5-AFACABCAA9C9}" srcOrd="0" destOrd="0" presId="urn:microsoft.com/office/officeart/2005/8/layout/vList5"/>
    <dgm:cxn modelId="{9CF644C9-2F36-0F4E-88D0-D264FC9C6EE0}" srcId="{1F6D968B-9C81-7149-825C-4C1B5DBBAF05}" destId="{3F4EDAF9-9D08-1D44-AB52-71601EE4E50A}" srcOrd="0" destOrd="0" parTransId="{8D97F396-8791-D143-904C-8BCA1AFBE763}" sibTransId="{D4836390-ABAF-D748-893E-862820630DC5}"/>
    <dgm:cxn modelId="{69E60DD3-6CC7-CB48-B6E5-38DE13004B92}" type="presOf" srcId="{E583B06D-8E94-E942-B828-2F655F2F04A0}" destId="{555409E5-3EC4-B74F-9976-846F69623AD6}" srcOrd="0" destOrd="0" presId="urn:microsoft.com/office/officeart/2005/8/layout/vList5"/>
    <dgm:cxn modelId="{C4942CE2-4478-C24F-8816-573632A06092}" type="presOf" srcId="{1F6D968B-9C81-7149-825C-4C1B5DBBAF05}" destId="{89932878-5AE7-6E41-B546-D00826EE62FB}" srcOrd="0" destOrd="0" presId="urn:microsoft.com/office/officeart/2005/8/layout/vList5"/>
    <dgm:cxn modelId="{76413CE6-7162-AB41-9348-0052F43912B9}" type="presOf" srcId="{93C216DB-ED2B-1644-B547-B90E16F29DD5}" destId="{3969A5AD-E6FA-AF46-8F98-FB5D920FDA77}" srcOrd="0" destOrd="0" presId="urn:microsoft.com/office/officeart/2005/8/layout/vList5"/>
    <dgm:cxn modelId="{9744ECEF-1C6F-9A48-9C75-0E4CFCB4CF84}" type="presOf" srcId="{E7380C2F-715F-564D-960A-EFF975110623}" destId="{0F5C4D4F-71A5-CF46-84AE-1A1B3AAB815F}" srcOrd="0" destOrd="0" presId="urn:microsoft.com/office/officeart/2005/8/layout/vList5"/>
    <dgm:cxn modelId="{7B4EE2F3-0065-0C43-B34D-A1DF098B1CE3}" srcId="{93C216DB-ED2B-1644-B547-B90E16F29DD5}" destId="{1F6D968B-9C81-7149-825C-4C1B5DBBAF05}" srcOrd="1" destOrd="0" parTransId="{DDC030CC-236E-6D4D-8E64-83324EC40F52}" sibTransId="{E6D289FB-2828-1443-8E24-3175B3B78C5D}"/>
    <dgm:cxn modelId="{DEFF0041-B968-474C-B0BD-1037F4CFFA6F}" type="presParOf" srcId="{3969A5AD-E6FA-AF46-8F98-FB5D920FDA77}" destId="{B2783D83-5AD2-1A44-A143-B88620F77D99}" srcOrd="0" destOrd="0" presId="urn:microsoft.com/office/officeart/2005/8/layout/vList5"/>
    <dgm:cxn modelId="{0B2C3CB9-749A-3B4F-A72F-E93F93EA7CBE}" type="presParOf" srcId="{B2783D83-5AD2-1A44-A143-B88620F77D99}" destId="{555409E5-3EC4-B74F-9976-846F69623AD6}" srcOrd="0" destOrd="0" presId="urn:microsoft.com/office/officeart/2005/8/layout/vList5"/>
    <dgm:cxn modelId="{39BFEA21-E380-584B-A5F1-B87E2B6AE378}" type="presParOf" srcId="{B2783D83-5AD2-1A44-A143-B88620F77D99}" destId="{0F5C4D4F-71A5-CF46-84AE-1A1B3AAB815F}" srcOrd="1" destOrd="0" presId="urn:microsoft.com/office/officeart/2005/8/layout/vList5"/>
    <dgm:cxn modelId="{912E7A75-0F92-DD4E-B23C-6E00331DA0E7}" type="presParOf" srcId="{3969A5AD-E6FA-AF46-8F98-FB5D920FDA77}" destId="{31F88A7A-726D-D546-84B2-30A1F6D47072}" srcOrd="1" destOrd="0" presId="urn:microsoft.com/office/officeart/2005/8/layout/vList5"/>
    <dgm:cxn modelId="{9A15E987-9A27-8C44-B0DD-06F65B34C097}" type="presParOf" srcId="{3969A5AD-E6FA-AF46-8F98-FB5D920FDA77}" destId="{7F344B22-0B58-694F-8B66-08433083ED11}" srcOrd="2" destOrd="0" presId="urn:microsoft.com/office/officeart/2005/8/layout/vList5"/>
    <dgm:cxn modelId="{222AC303-2C65-5C47-9AFF-8F84EC07360A}" type="presParOf" srcId="{7F344B22-0B58-694F-8B66-08433083ED11}" destId="{89932878-5AE7-6E41-B546-D00826EE62FB}" srcOrd="0" destOrd="0" presId="urn:microsoft.com/office/officeart/2005/8/layout/vList5"/>
    <dgm:cxn modelId="{1BD0B8E6-9ACA-1744-9BBD-72CB1A7C09D1}" type="presParOf" srcId="{7F344B22-0B58-694F-8B66-08433083ED11}" destId="{3454F1FB-1E63-E44A-A2B5-AFACABCAA9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BE7BEC-545D-D64E-96EC-FE79BE33ECE6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31F54-E767-4243-8D8B-D3814424A10E}">
      <dgm:prSet phldrT="[Text]"/>
      <dgm:spPr/>
      <dgm:t>
        <a:bodyPr/>
        <a:lstStyle/>
        <a:p>
          <a:r>
            <a:rPr lang="en-US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are three modes that make it possible to convert a block cipher into a stream cipher:</a:t>
          </a:r>
        </a:p>
      </dgm:t>
    </dgm:pt>
    <dgm:pt modelId="{222EB2EB-EB41-CF4E-BE7F-DD80A1B607F4}" type="parTrans" cxnId="{0CCAF309-2128-3445-8447-E606527F255A}">
      <dgm:prSet/>
      <dgm:spPr/>
      <dgm:t>
        <a:bodyPr/>
        <a:lstStyle/>
        <a:p>
          <a:endParaRPr lang="en-US"/>
        </a:p>
      </dgm:t>
    </dgm:pt>
    <dgm:pt modelId="{2B8BB445-5489-D644-849A-1A709E7BBF83}" type="sibTrans" cxnId="{0CCAF309-2128-3445-8447-E606527F255A}">
      <dgm:prSet/>
      <dgm:spPr/>
      <dgm:t>
        <a:bodyPr/>
        <a:lstStyle/>
        <a:p>
          <a:endParaRPr lang="en-US"/>
        </a:p>
      </dgm:t>
    </dgm:pt>
    <dgm:pt modelId="{58DD8CBF-0CDA-2F41-A832-938B991D04E2}">
      <dgm:prSet/>
      <dgm:spPr/>
      <dgm:t>
        <a:bodyPr/>
        <a:lstStyle/>
        <a:p>
          <a:r>
            <a:rPr lang="en-US"/>
            <a:t>Cipher feedback (CFB) mode</a:t>
          </a:r>
          <a:endParaRPr lang="en-US" dirty="0"/>
        </a:p>
      </dgm:t>
    </dgm:pt>
    <dgm:pt modelId="{4A86C97F-E9D6-5E41-9C6B-22CBDA85F866}" type="parTrans" cxnId="{092FD197-9B8E-BE43-885A-CD339F8BEBA3}">
      <dgm:prSet/>
      <dgm:spPr/>
      <dgm:t>
        <a:bodyPr/>
        <a:lstStyle/>
        <a:p>
          <a:endParaRPr lang="en-US"/>
        </a:p>
      </dgm:t>
    </dgm:pt>
    <dgm:pt modelId="{DB86FFFF-B2EF-2649-8D0B-33BAB33541C1}" type="sibTrans" cxnId="{092FD197-9B8E-BE43-885A-CD339F8BEBA3}">
      <dgm:prSet/>
      <dgm:spPr/>
      <dgm:t>
        <a:bodyPr/>
        <a:lstStyle/>
        <a:p>
          <a:endParaRPr lang="en-US"/>
        </a:p>
      </dgm:t>
    </dgm:pt>
    <dgm:pt modelId="{708EB527-8AD5-C840-89A6-88AF5EE9105B}">
      <dgm:prSet/>
      <dgm:spPr/>
      <dgm:t>
        <a:bodyPr/>
        <a:lstStyle/>
        <a:p>
          <a:r>
            <a:rPr lang="en-US"/>
            <a:t>Output feedback (OFB) mode</a:t>
          </a:r>
          <a:endParaRPr lang="en-US" dirty="0"/>
        </a:p>
      </dgm:t>
    </dgm:pt>
    <dgm:pt modelId="{3EADD320-B312-D443-86BA-21405D0AE39C}" type="parTrans" cxnId="{2708B42F-9165-2745-976A-80D6BB00462C}">
      <dgm:prSet/>
      <dgm:spPr/>
      <dgm:t>
        <a:bodyPr/>
        <a:lstStyle/>
        <a:p>
          <a:endParaRPr lang="en-US"/>
        </a:p>
      </dgm:t>
    </dgm:pt>
    <dgm:pt modelId="{C2AB7DC5-786D-4E4E-92A2-795F6F8871A7}" type="sibTrans" cxnId="{2708B42F-9165-2745-976A-80D6BB00462C}">
      <dgm:prSet/>
      <dgm:spPr/>
      <dgm:t>
        <a:bodyPr/>
        <a:lstStyle/>
        <a:p>
          <a:endParaRPr lang="en-US"/>
        </a:p>
      </dgm:t>
    </dgm:pt>
    <dgm:pt modelId="{DE5FE457-1C66-D84E-8BF1-85EFC0F4B3ED}">
      <dgm:prSet/>
      <dgm:spPr/>
      <dgm:t>
        <a:bodyPr/>
        <a:lstStyle/>
        <a:p>
          <a:r>
            <a:rPr lang="en-US"/>
            <a:t>Counter (CTR) mode</a:t>
          </a:r>
          <a:endParaRPr lang="en-US" dirty="0"/>
        </a:p>
      </dgm:t>
    </dgm:pt>
    <dgm:pt modelId="{0F72127E-7521-1E4E-962F-7378C8E261E1}" type="parTrans" cxnId="{B3DACF62-C4B6-C844-AFE7-D0D5A2695A7A}">
      <dgm:prSet/>
      <dgm:spPr/>
      <dgm:t>
        <a:bodyPr/>
        <a:lstStyle/>
        <a:p>
          <a:endParaRPr lang="en-US"/>
        </a:p>
      </dgm:t>
    </dgm:pt>
    <dgm:pt modelId="{E907E514-6085-DE46-A0F9-A9B7F7A4AD6E}" type="sibTrans" cxnId="{B3DACF62-C4B6-C844-AFE7-D0D5A2695A7A}">
      <dgm:prSet/>
      <dgm:spPr/>
      <dgm:t>
        <a:bodyPr/>
        <a:lstStyle/>
        <a:p>
          <a:endParaRPr lang="en-US"/>
        </a:p>
      </dgm:t>
    </dgm:pt>
    <dgm:pt modelId="{80F64FA5-C481-3543-8044-B7061D04AC23}" type="pres">
      <dgm:prSet presAssocID="{A1BE7BEC-545D-D64E-96EC-FE79BE33ECE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1821D2-68AC-424D-9A0A-86676DF95596}" type="pres">
      <dgm:prSet presAssocID="{96431F54-E767-4243-8D8B-D3814424A10E}" presName="root" presStyleCnt="0"/>
      <dgm:spPr/>
    </dgm:pt>
    <dgm:pt modelId="{EBCA17E4-FBD7-0B42-AD1B-2722B4074462}" type="pres">
      <dgm:prSet presAssocID="{96431F54-E767-4243-8D8B-D3814424A10E}" presName="rootComposite" presStyleCnt="0"/>
      <dgm:spPr/>
    </dgm:pt>
    <dgm:pt modelId="{CF140ED0-2604-B044-A020-DF33CC6F82A1}" type="pres">
      <dgm:prSet presAssocID="{96431F54-E767-4243-8D8B-D3814424A10E}" presName="rootText" presStyleLbl="node1" presStyleIdx="0" presStyleCnt="1"/>
      <dgm:spPr/>
    </dgm:pt>
    <dgm:pt modelId="{B0C7A249-3D26-1940-8E51-4AC8C83A92E5}" type="pres">
      <dgm:prSet presAssocID="{96431F54-E767-4243-8D8B-D3814424A10E}" presName="rootConnector" presStyleLbl="node1" presStyleIdx="0" presStyleCnt="1"/>
      <dgm:spPr/>
    </dgm:pt>
    <dgm:pt modelId="{8EE36E6F-F651-6444-BFE9-5ECE2483AF06}" type="pres">
      <dgm:prSet presAssocID="{96431F54-E767-4243-8D8B-D3814424A10E}" presName="childShape" presStyleCnt="0"/>
      <dgm:spPr/>
    </dgm:pt>
    <dgm:pt modelId="{49DAA590-1612-E647-8ED8-B7F56BBB34EC}" type="pres">
      <dgm:prSet presAssocID="{4A86C97F-E9D6-5E41-9C6B-22CBDA85F866}" presName="Name13" presStyleLbl="parChTrans1D2" presStyleIdx="0" presStyleCnt="3"/>
      <dgm:spPr/>
    </dgm:pt>
    <dgm:pt modelId="{C1BE3AAD-2BE3-1547-9164-66C5DFF33B78}" type="pres">
      <dgm:prSet presAssocID="{58DD8CBF-0CDA-2F41-A832-938B991D04E2}" presName="childText" presStyleLbl="bgAcc1" presStyleIdx="0" presStyleCnt="3">
        <dgm:presLayoutVars>
          <dgm:bulletEnabled val="1"/>
        </dgm:presLayoutVars>
      </dgm:prSet>
      <dgm:spPr/>
    </dgm:pt>
    <dgm:pt modelId="{6F6CB8C7-B4B5-7D47-A868-DAA68895D727}" type="pres">
      <dgm:prSet presAssocID="{3EADD320-B312-D443-86BA-21405D0AE39C}" presName="Name13" presStyleLbl="parChTrans1D2" presStyleIdx="1" presStyleCnt="3"/>
      <dgm:spPr/>
    </dgm:pt>
    <dgm:pt modelId="{C5A15383-9A9A-E74E-B74C-4985D51F9BC1}" type="pres">
      <dgm:prSet presAssocID="{708EB527-8AD5-C840-89A6-88AF5EE9105B}" presName="childText" presStyleLbl="bgAcc1" presStyleIdx="1" presStyleCnt="3">
        <dgm:presLayoutVars>
          <dgm:bulletEnabled val="1"/>
        </dgm:presLayoutVars>
      </dgm:prSet>
      <dgm:spPr/>
    </dgm:pt>
    <dgm:pt modelId="{FA3825C2-9D45-054A-AC04-3945249603C4}" type="pres">
      <dgm:prSet presAssocID="{0F72127E-7521-1E4E-962F-7378C8E261E1}" presName="Name13" presStyleLbl="parChTrans1D2" presStyleIdx="2" presStyleCnt="3"/>
      <dgm:spPr/>
    </dgm:pt>
    <dgm:pt modelId="{BCDA1758-61EC-A349-A07F-7AF5A8B669EC}" type="pres">
      <dgm:prSet presAssocID="{DE5FE457-1C66-D84E-8BF1-85EFC0F4B3ED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DC0EA702-34E6-4C4F-923A-6380D4028155}" type="presOf" srcId="{DE5FE457-1C66-D84E-8BF1-85EFC0F4B3ED}" destId="{BCDA1758-61EC-A349-A07F-7AF5A8B669EC}" srcOrd="0" destOrd="0" presId="urn:microsoft.com/office/officeart/2005/8/layout/hierarchy3"/>
    <dgm:cxn modelId="{0CCAF309-2128-3445-8447-E606527F255A}" srcId="{A1BE7BEC-545D-D64E-96EC-FE79BE33ECE6}" destId="{96431F54-E767-4243-8D8B-D3814424A10E}" srcOrd="0" destOrd="0" parTransId="{222EB2EB-EB41-CF4E-BE7F-DD80A1B607F4}" sibTransId="{2B8BB445-5489-D644-849A-1A709E7BBF83}"/>
    <dgm:cxn modelId="{DE4F9511-A23E-1C46-9F6E-910331B65BBC}" type="presOf" srcId="{4A86C97F-E9D6-5E41-9C6B-22CBDA85F866}" destId="{49DAA590-1612-E647-8ED8-B7F56BBB34EC}" srcOrd="0" destOrd="0" presId="urn:microsoft.com/office/officeart/2005/8/layout/hierarchy3"/>
    <dgm:cxn modelId="{42833C12-EE4F-9F48-82C8-BDD3673190C1}" type="presOf" srcId="{96431F54-E767-4243-8D8B-D3814424A10E}" destId="{CF140ED0-2604-B044-A020-DF33CC6F82A1}" srcOrd="0" destOrd="0" presId="urn:microsoft.com/office/officeart/2005/8/layout/hierarchy3"/>
    <dgm:cxn modelId="{2708B42F-9165-2745-976A-80D6BB00462C}" srcId="{96431F54-E767-4243-8D8B-D3814424A10E}" destId="{708EB527-8AD5-C840-89A6-88AF5EE9105B}" srcOrd="1" destOrd="0" parTransId="{3EADD320-B312-D443-86BA-21405D0AE39C}" sibTransId="{C2AB7DC5-786D-4E4E-92A2-795F6F8871A7}"/>
    <dgm:cxn modelId="{20D6E141-6978-E544-90B0-CB27A78F15AF}" type="presOf" srcId="{A1BE7BEC-545D-D64E-96EC-FE79BE33ECE6}" destId="{80F64FA5-C481-3543-8044-B7061D04AC23}" srcOrd="0" destOrd="0" presId="urn:microsoft.com/office/officeart/2005/8/layout/hierarchy3"/>
    <dgm:cxn modelId="{E279BD42-051F-114C-825A-7E935752EF15}" type="presOf" srcId="{3EADD320-B312-D443-86BA-21405D0AE39C}" destId="{6F6CB8C7-B4B5-7D47-A868-DAA68895D727}" srcOrd="0" destOrd="0" presId="urn:microsoft.com/office/officeart/2005/8/layout/hierarchy3"/>
    <dgm:cxn modelId="{B3DACF62-C4B6-C844-AFE7-D0D5A2695A7A}" srcId="{96431F54-E767-4243-8D8B-D3814424A10E}" destId="{DE5FE457-1C66-D84E-8BF1-85EFC0F4B3ED}" srcOrd="2" destOrd="0" parTransId="{0F72127E-7521-1E4E-962F-7378C8E261E1}" sibTransId="{E907E514-6085-DE46-A0F9-A9B7F7A4AD6E}"/>
    <dgm:cxn modelId="{092FD197-9B8E-BE43-885A-CD339F8BEBA3}" srcId="{96431F54-E767-4243-8D8B-D3814424A10E}" destId="{58DD8CBF-0CDA-2F41-A832-938B991D04E2}" srcOrd="0" destOrd="0" parTransId="{4A86C97F-E9D6-5E41-9C6B-22CBDA85F866}" sibTransId="{DB86FFFF-B2EF-2649-8D0B-33BAB33541C1}"/>
    <dgm:cxn modelId="{42CD3BA4-A18B-ED49-B90A-1CBEBCA53ED7}" type="presOf" srcId="{0F72127E-7521-1E4E-962F-7378C8E261E1}" destId="{FA3825C2-9D45-054A-AC04-3945249603C4}" srcOrd="0" destOrd="0" presId="urn:microsoft.com/office/officeart/2005/8/layout/hierarchy3"/>
    <dgm:cxn modelId="{C2CB3AC3-6584-5542-ADAB-CC04993A7B21}" type="presOf" srcId="{58DD8CBF-0CDA-2F41-A832-938B991D04E2}" destId="{C1BE3AAD-2BE3-1547-9164-66C5DFF33B78}" srcOrd="0" destOrd="0" presId="urn:microsoft.com/office/officeart/2005/8/layout/hierarchy3"/>
    <dgm:cxn modelId="{0FA180E3-E194-FC4D-8B9C-E645AA0FFE65}" type="presOf" srcId="{708EB527-8AD5-C840-89A6-88AF5EE9105B}" destId="{C5A15383-9A9A-E74E-B74C-4985D51F9BC1}" srcOrd="0" destOrd="0" presId="urn:microsoft.com/office/officeart/2005/8/layout/hierarchy3"/>
    <dgm:cxn modelId="{0BC5F6F2-2D36-C541-9F87-9036D89E0DEA}" type="presOf" srcId="{96431F54-E767-4243-8D8B-D3814424A10E}" destId="{B0C7A249-3D26-1940-8E51-4AC8C83A92E5}" srcOrd="1" destOrd="0" presId="urn:microsoft.com/office/officeart/2005/8/layout/hierarchy3"/>
    <dgm:cxn modelId="{479037D5-0A88-8F47-A29E-FFAD4DD0D85E}" type="presParOf" srcId="{80F64FA5-C481-3543-8044-B7061D04AC23}" destId="{601821D2-68AC-424D-9A0A-86676DF95596}" srcOrd="0" destOrd="0" presId="urn:microsoft.com/office/officeart/2005/8/layout/hierarchy3"/>
    <dgm:cxn modelId="{B87BFF52-514C-884C-BBA7-6B3D9B97D720}" type="presParOf" srcId="{601821D2-68AC-424D-9A0A-86676DF95596}" destId="{EBCA17E4-FBD7-0B42-AD1B-2722B4074462}" srcOrd="0" destOrd="0" presId="urn:microsoft.com/office/officeart/2005/8/layout/hierarchy3"/>
    <dgm:cxn modelId="{09F09E58-02AA-404B-8187-1F1B1B22A633}" type="presParOf" srcId="{EBCA17E4-FBD7-0B42-AD1B-2722B4074462}" destId="{CF140ED0-2604-B044-A020-DF33CC6F82A1}" srcOrd="0" destOrd="0" presId="urn:microsoft.com/office/officeart/2005/8/layout/hierarchy3"/>
    <dgm:cxn modelId="{9686C54F-EB3A-DF4C-B32B-4FF9AB43458C}" type="presParOf" srcId="{EBCA17E4-FBD7-0B42-AD1B-2722B4074462}" destId="{B0C7A249-3D26-1940-8E51-4AC8C83A92E5}" srcOrd="1" destOrd="0" presId="urn:microsoft.com/office/officeart/2005/8/layout/hierarchy3"/>
    <dgm:cxn modelId="{53423FBB-8E22-F041-9E15-927FAECABCCE}" type="presParOf" srcId="{601821D2-68AC-424D-9A0A-86676DF95596}" destId="{8EE36E6F-F651-6444-BFE9-5ECE2483AF06}" srcOrd="1" destOrd="0" presId="urn:microsoft.com/office/officeart/2005/8/layout/hierarchy3"/>
    <dgm:cxn modelId="{E530470F-C834-8246-96A2-C21B4E5E6E2B}" type="presParOf" srcId="{8EE36E6F-F651-6444-BFE9-5ECE2483AF06}" destId="{49DAA590-1612-E647-8ED8-B7F56BBB34EC}" srcOrd="0" destOrd="0" presId="urn:microsoft.com/office/officeart/2005/8/layout/hierarchy3"/>
    <dgm:cxn modelId="{69AE9138-E46F-384E-B8D2-B6FBF46A7C61}" type="presParOf" srcId="{8EE36E6F-F651-6444-BFE9-5ECE2483AF06}" destId="{C1BE3AAD-2BE3-1547-9164-66C5DFF33B78}" srcOrd="1" destOrd="0" presId="urn:microsoft.com/office/officeart/2005/8/layout/hierarchy3"/>
    <dgm:cxn modelId="{E3C84BE8-4258-B74D-B29C-3250F10E4EE5}" type="presParOf" srcId="{8EE36E6F-F651-6444-BFE9-5ECE2483AF06}" destId="{6F6CB8C7-B4B5-7D47-A868-DAA68895D727}" srcOrd="2" destOrd="0" presId="urn:microsoft.com/office/officeart/2005/8/layout/hierarchy3"/>
    <dgm:cxn modelId="{D05CCC19-DAD3-C047-A91C-6D1BA1E3AE16}" type="presParOf" srcId="{8EE36E6F-F651-6444-BFE9-5ECE2483AF06}" destId="{C5A15383-9A9A-E74E-B74C-4985D51F9BC1}" srcOrd="3" destOrd="0" presId="urn:microsoft.com/office/officeart/2005/8/layout/hierarchy3"/>
    <dgm:cxn modelId="{CD05A527-D3E5-8A46-A28D-3BE9A4C688A0}" type="presParOf" srcId="{8EE36E6F-F651-6444-BFE9-5ECE2483AF06}" destId="{FA3825C2-9D45-054A-AC04-3945249603C4}" srcOrd="4" destOrd="0" presId="urn:microsoft.com/office/officeart/2005/8/layout/hierarchy3"/>
    <dgm:cxn modelId="{630457C4-EEEB-4349-A18A-5DBC75622D5A}" type="presParOf" srcId="{8EE36E6F-F651-6444-BFE9-5ECE2483AF06}" destId="{BCDA1758-61EC-A349-A07F-7AF5A8B669E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C4D4F-71A5-CF46-84AE-1A1B3AAB815F}">
      <dsp:nvSpPr>
        <dsp:cNvPr id="0" name=""/>
        <dsp:cNvSpPr/>
      </dsp:nvSpPr>
      <dsp:spPr>
        <a:xfrm rot="5400000">
          <a:off x="4006107" y="-1571881"/>
          <a:ext cx="692873" cy="4096512"/>
        </a:xfrm>
        <a:prstGeom prst="round2SameRect">
          <a:avLst/>
        </a:prstGeom>
        <a:solidFill>
          <a:schemeClr val="bg1"/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1" kern="1200" dirty="0">
              <a:ea typeface="+mn-ea"/>
              <a:cs typeface="+mn-cs"/>
            </a:rPr>
            <a:t>C</a:t>
          </a:r>
          <a:r>
            <a:rPr lang="en-US" sz="1800" kern="1200" dirty="0">
              <a:ea typeface="+mn-ea"/>
              <a:cs typeface="+mn-cs"/>
            </a:rPr>
            <a:t> = E( </a:t>
          </a:r>
          <a:r>
            <a:rPr lang="en-US" sz="1800" i="1" kern="1200" dirty="0">
              <a:ea typeface="+mn-ea"/>
              <a:cs typeface="+mn-cs"/>
            </a:rPr>
            <a:t>K</a:t>
          </a:r>
          <a:r>
            <a:rPr lang="en-US" sz="1800" i="1" kern="1200" baseline="-25000" dirty="0">
              <a:ea typeface="+mn-ea"/>
              <a:cs typeface="+mn-cs"/>
            </a:rPr>
            <a:t>3</a:t>
          </a:r>
          <a:r>
            <a:rPr lang="en-US" sz="1800" kern="1200" dirty="0">
              <a:ea typeface="+mn-ea"/>
              <a:cs typeface="+mn-cs"/>
            </a:rPr>
            <a:t>, D( </a:t>
          </a:r>
          <a:r>
            <a:rPr lang="en-US" sz="1800" i="1" kern="1200" dirty="0">
              <a:ea typeface="+mn-ea"/>
              <a:cs typeface="+mn-cs"/>
            </a:rPr>
            <a:t>K</a:t>
          </a:r>
          <a:r>
            <a:rPr lang="en-US" sz="1800" i="1" kern="1200" baseline="-25000" dirty="0">
              <a:ea typeface="+mn-ea"/>
              <a:cs typeface="+mn-cs"/>
            </a:rPr>
            <a:t>2</a:t>
          </a:r>
          <a:r>
            <a:rPr lang="en-US" sz="1800" kern="1200" dirty="0">
              <a:ea typeface="+mn-ea"/>
              <a:cs typeface="+mn-cs"/>
            </a:rPr>
            <a:t>, E( </a:t>
          </a:r>
          <a:r>
            <a:rPr lang="en-US" sz="1800" i="1" kern="1200" dirty="0">
              <a:ea typeface="+mn-ea"/>
              <a:cs typeface="+mn-cs"/>
            </a:rPr>
            <a:t>K</a:t>
          </a:r>
          <a:r>
            <a:rPr lang="en-US" sz="1800" i="1" kern="1200" baseline="-25000" dirty="0">
              <a:ea typeface="+mn-ea"/>
              <a:cs typeface="+mn-cs"/>
            </a:rPr>
            <a:t>1</a:t>
          </a:r>
          <a:r>
            <a:rPr lang="en-US" sz="1800" i="1" kern="1200" dirty="0">
              <a:ea typeface="+mn-ea"/>
              <a:cs typeface="+mn-cs"/>
            </a:rPr>
            <a:t>,  P</a:t>
          </a:r>
          <a:r>
            <a:rPr lang="en-US" sz="1800" kern="1200" dirty="0">
              <a:ea typeface="+mn-ea"/>
              <a:cs typeface="+mn-cs"/>
            </a:rPr>
            <a:t>)))</a:t>
          </a:r>
        </a:p>
      </dsp:txBody>
      <dsp:txXfrm rot="-5400000">
        <a:off x="2304288" y="163761"/>
        <a:ext cx="4062689" cy="625227"/>
      </dsp:txXfrm>
    </dsp:sp>
    <dsp:sp modelId="{555409E5-3EC4-B74F-9976-846F69623AD6}">
      <dsp:nvSpPr>
        <dsp:cNvPr id="0" name=""/>
        <dsp:cNvSpPr/>
      </dsp:nvSpPr>
      <dsp:spPr>
        <a:xfrm>
          <a:off x="0" y="23"/>
          <a:ext cx="2304288" cy="9527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Three-key 3DES has an effective key length of 168 bits and is defined as: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507" y="46530"/>
        <a:ext cx="2211274" cy="859688"/>
      </dsp:txXfrm>
    </dsp:sp>
    <dsp:sp modelId="{3454F1FB-1E63-E44A-A2B5-AFACABCAA9C9}">
      <dsp:nvSpPr>
        <dsp:cNvPr id="0" name=""/>
        <dsp:cNvSpPr/>
      </dsp:nvSpPr>
      <dsp:spPr>
        <a:xfrm rot="5400000">
          <a:off x="3971463" y="-571543"/>
          <a:ext cx="762161" cy="4096512"/>
        </a:xfrm>
        <a:prstGeom prst="round2SameRect">
          <a:avLst/>
        </a:prstGeom>
        <a:solidFill>
          <a:schemeClr val="bg1"/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ea typeface="+mn-ea"/>
              <a:cs typeface="+mn-cs"/>
            </a:rPr>
            <a:t>K</a:t>
          </a:r>
          <a:r>
            <a:rPr lang="en-US" sz="1800" i="1" kern="1200" baseline="-25000" dirty="0">
              <a:ea typeface="+mn-ea"/>
              <a:cs typeface="+mn-cs"/>
            </a:rPr>
            <a:t>3</a:t>
          </a:r>
          <a:r>
            <a:rPr lang="en-US" sz="1800" kern="1200" dirty="0">
              <a:ea typeface="+mn-ea"/>
              <a:cs typeface="+mn-cs"/>
            </a:rPr>
            <a:t> = K</a:t>
          </a:r>
          <a:r>
            <a:rPr lang="en-US" sz="1800" i="1" kern="1200" baseline="-25000" dirty="0">
              <a:ea typeface="+mn-ea"/>
              <a:cs typeface="+mn-cs"/>
            </a:rPr>
            <a:t>2</a:t>
          </a:r>
          <a:r>
            <a:rPr lang="en-US" sz="1800" kern="1200" dirty="0">
              <a:ea typeface="+mn-ea"/>
              <a:cs typeface="+mn-cs"/>
            </a:rPr>
            <a:t> or K</a:t>
          </a:r>
          <a:r>
            <a:rPr lang="en-US" sz="1800" i="1" kern="1200" baseline="-25000" dirty="0">
              <a:ea typeface="+mn-ea"/>
              <a:cs typeface="+mn-cs"/>
            </a:rPr>
            <a:t>1</a:t>
          </a:r>
          <a:r>
            <a:rPr lang="en-US" sz="1800" kern="1200" dirty="0">
              <a:ea typeface="+mn-ea"/>
              <a:cs typeface="+mn-cs"/>
            </a:rPr>
            <a:t> = K</a:t>
          </a:r>
          <a:r>
            <a:rPr lang="en-US" sz="1800" i="1" kern="1200" baseline="-25000" dirty="0">
              <a:ea typeface="+mn-ea"/>
              <a:cs typeface="+mn-cs"/>
            </a:rPr>
            <a:t>2</a:t>
          </a:r>
        </a:p>
      </dsp:txBody>
      <dsp:txXfrm rot="-5400000">
        <a:off x="2304288" y="1132838"/>
        <a:ext cx="4059306" cy="687749"/>
      </dsp:txXfrm>
    </dsp:sp>
    <dsp:sp modelId="{89932878-5AE7-6E41-B546-D00826EE62FB}">
      <dsp:nvSpPr>
        <dsp:cNvPr id="0" name=""/>
        <dsp:cNvSpPr/>
      </dsp:nvSpPr>
      <dsp:spPr>
        <a:xfrm>
          <a:off x="0" y="1000361"/>
          <a:ext cx="2304288" cy="9527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Backward compatibility with DES is provided by putting:</a:t>
          </a:r>
        </a:p>
      </dsp:txBody>
      <dsp:txXfrm>
        <a:off x="46507" y="1046868"/>
        <a:ext cx="2211274" cy="859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40ED0-2604-B044-A020-DF33CC6F82A1}">
      <dsp:nvSpPr>
        <dsp:cNvPr id="0" name=""/>
        <dsp:cNvSpPr/>
      </dsp:nvSpPr>
      <dsp:spPr>
        <a:xfrm>
          <a:off x="2161477" y="1630"/>
          <a:ext cx="1314365" cy="6571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are three modes that make it possible to convert a block cipher into a stream cipher:</a:t>
          </a:r>
        </a:p>
      </dsp:txBody>
      <dsp:txXfrm>
        <a:off x="2180725" y="20878"/>
        <a:ext cx="1275869" cy="618686"/>
      </dsp:txXfrm>
    </dsp:sp>
    <dsp:sp modelId="{49DAA590-1612-E647-8ED8-B7F56BBB34EC}">
      <dsp:nvSpPr>
        <dsp:cNvPr id="0" name=""/>
        <dsp:cNvSpPr/>
      </dsp:nvSpPr>
      <dsp:spPr>
        <a:xfrm>
          <a:off x="2292913" y="658812"/>
          <a:ext cx="131436" cy="492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7"/>
              </a:lnTo>
              <a:lnTo>
                <a:pt x="131436" y="49288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E3AAD-2BE3-1547-9164-66C5DFF33B78}">
      <dsp:nvSpPr>
        <dsp:cNvPr id="0" name=""/>
        <dsp:cNvSpPr/>
      </dsp:nvSpPr>
      <dsp:spPr>
        <a:xfrm>
          <a:off x="2424350" y="823108"/>
          <a:ext cx="1051492" cy="6571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Cipher feedback (CFB) mode</a:t>
          </a:r>
          <a:endParaRPr lang="en-US" sz="1300" kern="1200" dirty="0"/>
        </a:p>
      </dsp:txBody>
      <dsp:txXfrm>
        <a:off x="2443598" y="842356"/>
        <a:ext cx="1012996" cy="618686"/>
      </dsp:txXfrm>
    </dsp:sp>
    <dsp:sp modelId="{6F6CB8C7-B4B5-7D47-A868-DAA68895D727}">
      <dsp:nvSpPr>
        <dsp:cNvPr id="0" name=""/>
        <dsp:cNvSpPr/>
      </dsp:nvSpPr>
      <dsp:spPr>
        <a:xfrm>
          <a:off x="2292913" y="658812"/>
          <a:ext cx="131436" cy="1314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65"/>
              </a:lnTo>
              <a:lnTo>
                <a:pt x="131436" y="131436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15383-9A9A-E74E-B74C-4985D51F9BC1}">
      <dsp:nvSpPr>
        <dsp:cNvPr id="0" name=""/>
        <dsp:cNvSpPr/>
      </dsp:nvSpPr>
      <dsp:spPr>
        <a:xfrm>
          <a:off x="2424350" y="1644586"/>
          <a:ext cx="1051492" cy="6571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Output feedback (OFB) mode</a:t>
          </a:r>
          <a:endParaRPr lang="en-US" sz="1300" kern="1200" dirty="0"/>
        </a:p>
      </dsp:txBody>
      <dsp:txXfrm>
        <a:off x="2443598" y="1663834"/>
        <a:ext cx="1012996" cy="618686"/>
      </dsp:txXfrm>
    </dsp:sp>
    <dsp:sp modelId="{FA3825C2-9D45-054A-AC04-3945249603C4}">
      <dsp:nvSpPr>
        <dsp:cNvPr id="0" name=""/>
        <dsp:cNvSpPr/>
      </dsp:nvSpPr>
      <dsp:spPr>
        <a:xfrm>
          <a:off x="2292913" y="658812"/>
          <a:ext cx="131436" cy="2135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5843"/>
              </a:lnTo>
              <a:lnTo>
                <a:pt x="131436" y="213584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A1758-61EC-A349-A07F-7AF5A8B669EC}">
      <dsp:nvSpPr>
        <dsp:cNvPr id="0" name=""/>
        <dsp:cNvSpPr/>
      </dsp:nvSpPr>
      <dsp:spPr>
        <a:xfrm>
          <a:off x="2424350" y="2466065"/>
          <a:ext cx="1051492" cy="6571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Counter (CTR) mode</a:t>
          </a:r>
          <a:endParaRPr lang="en-US" sz="1300" kern="1200" dirty="0"/>
        </a:p>
      </dsp:txBody>
      <dsp:txXfrm>
        <a:off x="2443598" y="2485313"/>
        <a:ext cx="1012996" cy="618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9F3A78-4BFE-4C17-BFC2-FEA27AD7A4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6668-234E-4D55-9951-1B74AAEFAE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855DE-1565-47AB-8B39-78992C08112F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11243-96DF-4841-82A6-E6A48F9ED5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8B6A2-C1DB-4CC5-A2C2-72D5F17C6E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D49E6-F9A9-4872-9285-2B59B4A8A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431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EEDE8-E329-4D50-9EF7-2D0FC66E5658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EC4D6-0FD4-41A5-8DD4-807590960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0182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7654B-B4D0-864C-80D3-8E121FC5782F}" type="slidenum">
              <a:rPr lang="en-AU">
                <a:latin typeface="Arial" pitchFamily="-1" charset="0"/>
              </a:rPr>
              <a:pPr/>
              <a:t>15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We discuss timing attacks in more detail in Part Two, as they relate to public-key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algorithms. However, the issue may also be relevant for symmetric ciphers. In essence,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timing attack is one in which information about the key or the plaintext is obtained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observing how long it takes a given implementation to perform decryptions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various ciphertexts. A timing attack exploits the fact that an encryption or decryption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 often takes slightly different amounts of time on different inputs. [HEVI99]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reports on an approach that yields the Hamming weight (number of bits equal to one)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the secret key. This is a long way from knowing the actual key, but it is an intriguing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first step. The authors conclude that DES appears to be fairly resistant to a successful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timing attack but suggest some avenues to explore. Although this is an interesting line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attack, it so far appears unlikely that this technique will ever be successful against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DES or more powerful symmetric ciphers such as triple DES and AES.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5BADCD-40B0-4943-A8D6-6BC32A70B22D}" type="slidenum">
              <a:rPr lang="en-AU">
                <a:latin typeface="Arial" pitchFamily="-84" charset="0"/>
              </a:rPr>
              <a:pPr/>
              <a:t>34</a:t>
            </a:fld>
            <a:endParaRPr lang="en-AU">
              <a:latin typeface="Arial" pitchFamily="-8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overcome the security deficiencies of ECB, we would like a technique in which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same plaintext block, if repeated, produces different ciphertext blocks. A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simple way to satisfy this requirement is the cipher block chaining  (CBC ) mode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(Figure 6.4). In this scheme, the input to the encryption algorithm is the XOR of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current plaintext block and the preceding ciphertext block; the same key is used for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each block. In effect, we have chained together the processing of the sequence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plaintext blocks. The input to the encryption function for each plaintext block bears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 fixed relationship to the plaintext block. Therefore, repeating patterns of b  bits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not exposed. As with the ECB mode, the CBC mode requires that the last block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padded to a full b  bits if it is a partial block.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decryption, each cipher block is passed through the decryption algorithm.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result is XORed with the preceding ciphertext block to produce the plaintext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produce the first block of ciphertext, an initialization vector (IV) is XORed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the first block of plaintext. On decryption, the IV is XORed with the output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decryption algorithm to recover the first block of plaintext. The IV is a data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that is the same size as the cipher block.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IV must be known to both the sender and receiver but be unpredictable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a third party. In particular, for any given plaintext, it must not be possible to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predict the IV that will be associated to the plaintext in advance of the generation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IV. For maximum security, the IV should be protected against unauthorized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changes. This could be done by sending the IV using ECB encryption. One reason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protecting the IV is as follows: If an opponent is able to fool the receiver into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a different value for IV, then the opponent is able to invert selected bits in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block of plaintext.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So long as it is unpredictable, the specific choice of IV is unimportant.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SP800-38A recommends two possible methods: The first method is to apply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encryption function, under the same key that is used for the encryption of the plaintext,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a nonce .  The nonce must be a data block that is unique to each execution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encryption operation. For example, the nonce may be a counter, a timestamp, or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 message number. The second method is to generate a random data block using a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random number generator.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conclusion, because of the chaining mechanism of CBC, it is an appropriate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 for encrypting messages of length greater than b  bits.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addition to its use to achieve confidentiality, the CBC mode can be used for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authentication. This use is described in Chapter 12.</a:t>
            </a:r>
            <a:endParaRPr lang="en-AU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7D299-6A89-A044-B96D-D64C68644C90}" type="slidenum">
              <a:rPr lang="en-AU">
                <a:latin typeface="Arial" pitchFamily="-84" charset="0"/>
              </a:rPr>
              <a:pPr/>
              <a:t>36</a:t>
            </a:fld>
            <a:endParaRPr lang="en-AU">
              <a:latin typeface="Arial" pitchFamily="-8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6.5 depicts the CFB scheme. In the figure, it is assumed that the unit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transmission is s  bits; a common value is s =  8. As with CBC, the units of plaintext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chained together, so that the ciphertext of any plaintext unit is a function of all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preceding plaintext. In this case, rather than blocks of b  bits, the plaintext 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divided into segments  of s  bits.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First, consider encryption. The input to the encryption function is a b -bit shift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register that is initially set to some initialization vector (IV). The leftmost (most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significant) s  bits of the output of the encryption function are XORed with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segment of plaintext P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to produce the first unit of ciphertext C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which is then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transmitted. In addition, the contents of the shift register are shifted left by s  bits,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C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is placed in the rightmost (least significant) s  bits of the shift register. This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process continues until all plaintext units have been encrypted.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decryption, the same scheme is used, except that the received ciphertext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unit is XORed with the output of the encryption function to produce the plaintext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unit. Note that it is the encryption  function that is used, not the decryption function.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Although CFB can be viewed as a stream cipher, it does not conform to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typical construction of a stream cipher. In a typical stream cipher, the cipher takes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input some initial value and a key and generates a stream of bits, which is then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XORed with the plaintext bits (see Figure 3.1). In the case of CFB, the stream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that is XORed with the plaintext also depends on the plaintext.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CFB encryption, like CBC encryption, the input block to each forward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function (except the first) depends on the result of the previous forward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function; therefore, multiple forward cipher operations cannot be performed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parallel. In CFB decryption, the required forward cipher operations can be performed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parallel if the input blocks are first constructed (in series) from the IV and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ciphertext.</a:t>
            </a:r>
            <a:endParaRPr lang="en-AU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F84A11-D313-4048-98E1-5F3A82032797}" type="slidenum">
              <a:rPr lang="en-AU">
                <a:latin typeface="Arial" pitchFamily="-84" charset="0"/>
              </a:rPr>
              <a:pPr/>
              <a:t>37</a:t>
            </a:fld>
            <a:endParaRPr lang="en-AU">
              <a:latin typeface="Arial" pitchFamily="-8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output feedback  (OFB) mode is similar in structure to that of CFB. For OFB,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output of the encryption function is fed back to become the input for encrypting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next block of plaintext (Figure 6.6). In CFB, the output of the XOR unit is fed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back to become input for encrypting the next block. The other difference is that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OFB mode operates on full blocks of plaintext and ciphertext, whereas CFB operates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an s -bit subset.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with CBC and CFB, the OFB mode requires an initialization vector. In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case of OFB, the IV must be a nonce; that is, the IV must be unique to each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execution of the encryption operation. The reason for this is that the sequence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encryption output blocks, O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 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depends only on the key and the IV and does not depend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the plaintext. Therefore, for a given key and IV, the stream of output bits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used to XOR with the stream of plaintext bits is fixed. If two different messages had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 identical block of plaintext in the identical position, then an attacker would be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able to determine that portion of the O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stream.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advantage of the OFB method is that bit errors in transmission do not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propagate. For example, if a bit error occurs in C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only the recovered value of P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 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affected; subsequent plaintext units are not corrupted. With CFB, C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also serves as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input to the shift register and therefore causes additional corruption downstream.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disadvantage of OFB is that it is more vulnerable to a message stream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modification attack than is CFB. Consider that complementing a bit in the ciphertext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complements the corresponding bit in the recovered plaintext. Thus, controlled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changes to the recovered plaintext can be made. This may make it possible for an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opponent, by making the necessary changes to the checksum portion of the message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well as to the data portion, to alter the ciphertext in such a way that it is not detected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an error-correcting code. For a further discussion, see [VOYD83].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OFB has the structure of a typical stream cipher, because the cipher generates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stream of bits as a function of an initial value and a key, and that stream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is XORed with the plaintext bits (see Figure 3.1). The generated stream that 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XORed with the plaintext is itself independent of the plaintext; this is highlighted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dashed boxes in Figure 6.6. One distinction from the stream ciphers we discuss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Chapter 7 is that OFB encrypts plaintext a full block at a time, where typically a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is 64 or 128 bits. Many stream ciphers encrypt one byte at a time.</a:t>
            </a:r>
            <a:endParaRPr lang="en-AU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9C05F5-00ED-0346-BDE6-91FAB24304DA}" type="slidenum">
              <a:rPr lang="en-AU">
                <a:latin typeface="Arial" pitchFamily="-84" charset="0"/>
              </a:rPr>
              <a:pPr/>
              <a:t>38</a:t>
            </a:fld>
            <a:endParaRPr lang="en-AU">
              <a:latin typeface="Arial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Although interest in the counter  (CTR) mode has increased recently with applications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ATM (asynchronous transfer mode) network security and IP sec (IP security),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mode was proposed early on (e.g., [DIFF79]).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6.7 depicts the CTR mode. A counter equal to the plaintext block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size is used. The only requirement stated in SP 800-38A is that the counter value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must be different for each plaintext block that is encrypted. Typically, the counter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initialized to some value and then incremented by 1 for each subsequent block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(modulo 2</a:t>
            </a:r>
            <a:r>
              <a:rPr lang="en-US" baseline="30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where b  is the block size). For encryption, the counter is encrypted and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then XORed with the plaintext block to produce the ciphertext block; there is no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chaining. For decryption, the same sequence of counter values is used, with each encrypted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counter XORed with a ciphertext block to recover the corresponding plaintext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block. Thus, the initial counter value must be made available for decryption.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with the OFB mode, the initial counter value must be a nonce; that is, T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must be different for all of the messages encrypted using the same key. Further,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all T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 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values across all messages must be unique. If, contrary to this requirement, a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counter value is used multiple times, then the confidentiality of all of the plaintext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blocks corresponding to that counter value may be compromised. In particular, if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any plaintext block that is encrypted using a given counter value is known, then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output of the encryption function can be determined easily from the associated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 block. This output allows any other plaintext blocks that are encrypted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the same counter value to be easily recovered from their associated ciphertext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blocks.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One way to ensure the uniqueness of counter values is to continue to increment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counter value by 1 across messages. That is, the first counter value of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each message is one more than the last counter value of the preceding message.</a:t>
            </a:r>
            <a:endParaRPr lang="en-AU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7654B-B4D0-864C-80D3-8E121FC5782F}" type="slidenum">
              <a:rPr lang="en-AU">
                <a:latin typeface="Arial" pitchFamily="-1" charset="0"/>
              </a:rPr>
              <a:pPr/>
              <a:t>16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We discuss timing attacks in more detail in Part Two, as they relate to public-key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algorithms. However, the issue may also be relevant for symmetric ciphers. In essence,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timing attack is one in which information about the key or the plaintext is obtained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observing how long it takes a given implementation to perform decryptions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various ciphertexts. A timing attack exploits the fact that an encryption or decryption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 often takes slightly different amounts of time on different inputs. [HEVI99]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reports on an approach that yields the Hamming weight (number of bits equal to one)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the secret key. This is a long way from knowing the actual key, but it is an intriguing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first step. The authors conclude that DES appears to be fairly resistant to a successful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timing attack but suggest some avenues to explore. Although this is an interesting line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attack, it so far appears unlikely that this technique will ever be successful against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DES or more powerful symmetric ciphers such as triple DES and AES.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4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7654B-B4D0-864C-80D3-8E121FC5782F}" type="slidenum">
              <a:rPr lang="en-AU">
                <a:latin typeface="Arial" pitchFamily="-1" charset="0"/>
              </a:rPr>
              <a:pPr/>
              <a:t>17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We discuss timing attacks in more detail in Part Two, as they relate to public-key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algorithms. However, the issue may also be relevant for symmetric ciphers. In essence,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timing attack is one in which information about the key or the plaintext is obtained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observing how long it takes a given implementation to perform decryptions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various ciphertexts. A timing attack exploits the fact that an encryption or decryption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 often takes slightly different amounts of time on different inputs. [HEVI99]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reports on an approach that yields the Hamming weight (number of bits equal to one)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the secret key. This is a long way from knowing the actual key, but it is an intriguing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first step. The authors conclude that DES appears to be fairly resistant to a successful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timing attack but suggest some avenues to explore. Although this is an interesting line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attack, it so far appears unlikely that this technique will ever be successful against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DES or more powerful symmetric ciphers such as triple DES and AES.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13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7654B-B4D0-864C-80D3-8E121FC5782F}" type="slidenum">
              <a:rPr lang="en-AU">
                <a:latin typeface="Arial" pitchFamily="-1" charset="0"/>
              </a:rPr>
              <a:pPr/>
              <a:t>18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We discuss timing attacks in more detail in Part Two, as they relate to public-key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algorithms. However, the issue may also be relevant for symmetric ciphers. In essence,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timing attack is one in which information about the key or the plaintext is obtained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observing how long it takes a given implementation to perform decryptions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various ciphertexts. A timing attack exploits the fact that an encryption or decryption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 often takes slightly different amounts of time on different inputs. [HEVI99]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reports on an approach that yields the Hamming weight (number of bits equal to one)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the secret key. This is a long way from knowing the actual key, but it is an intriguing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first step. The authors conclude that DES appears to be fairly resistant to a successful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timing attack but suggest some avenues to explore. Although this is an interesting line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attack, it so far appears unlikely that this technique will ever be successful against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DES or more powerful symmetric ciphers such as triple DES and AES.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20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7654B-B4D0-864C-80D3-8E121FC5782F}" type="slidenum">
              <a:rPr lang="en-AU">
                <a:latin typeface="Arial" pitchFamily="-1" charset="0"/>
              </a:rPr>
              <a:pPr/>
              <a:t>19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We discuss timing attacks in more detail in Part Two, as they relate to public-key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algorithms. However, the issue may also be relevant for symmetric ciphers. In essence,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timing attack is one in which information about the key or the plaintext is obtained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observing how long it takes a given implementation to perform decryptions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various ciphertexts. A timing attack exploits the fact that an encryption or decryption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 often takes slightly different amounts of time on different inputs. [HEVI99]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reports on an approach that yields the Hamming weight (number of bits equal to one)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the secret key. This is a long way from knowing the actual key, but it is an intriguing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first step. The authors conclude that DES appears to be fairly resistant to a successful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timing attack but suggest some avenues to explore. Although this is an interesting line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attack, it so far appears unlikely that this technique will ever be successful against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DES or more powerful symmetric ciphers such as triple DES and AES.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8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7654B-B4D0-864C-80D3-8E121FC5782F}" type="slidenum">
              <a:rPr lang="en-AU">
                <a:latin typeface="Arial" pitchFamily="-1" charset="0"/>
              </a:rPr>
              <a:pPr/>
              <a:t>20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We discuss timing attacks in more detail in Part Two, as they relate to public-key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algorithms. However, the issue may also be relevant for symmetric ciphers. In essence,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timing attack is one in which information about the key or the plaintext is obtained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observing how long it takes a given implementation to perform decryptions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various ciphertexts. A timing attack exploits the fact that an encryption or decryption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 often takes slightly different amounts of time on different inputs. [HEVI99]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reports on an approach that yields the Hamming weight (number of bits equal to one)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the secret key. This is a long way from knowing the actual key, but it is an intriguing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first step. The authors conclude that DES appears to be fairly resistant to a successful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timing attack but suggest some avenues to explore. Although this is an interesting line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attack, it so far appears unlikely that this technique will ever be successful against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DES or more powerful symmetric ciphers such as triple DES and AES.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8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7654B-B4D0-864C-80D3-8E121FC5782F}" type="slidenum">
              <a:rPr lang="en-AU">
                <a:latin typeface="Arial" pitchFamily="-1" charset="0"/>
              </a:rPr>
              <a:pPr/>
              <a:t>21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We discuss timing attacks in more detail in Part Two, as they relate to public-key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algorithms. However, the issue may also be relevant for symmetric ciphers. In essence,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timing attack is one in which information about the key or the plaintext is obtained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observing how long it takes a given implementation to perform decryptions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various ciphertexts. A timing attack exploits the fact that an encryption or decryption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algorithm often takes slightly different amounts of time on different inputs. [HEVI99]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reports on an approach that yields the Hamming weight (number of bits equal to one)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the secret key. This is a long way from knowing the actual key, but it is an intriguing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first step. The authors conclude that DES appears to be fairly resistant to a successful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timing attack but suggest some avenues to explore. Although this is an interesting line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attack, it so far appears unlikely that this technique will ever be successful against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DES or more powerful symmetric ciphers such as triple DES and AES.</a:t>
            </a:r>
            <a:endParaRPr lang="en-AU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38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dirty="0"/>
              <a:t> The attack proceeds as follows.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1.  Obtain </a:t>
            </a:r>
            <a:r>
              <a:rPr lang="en-US" i="1" dirty="0"/>
              <a:t>n</a:t>
            </a:r>
            <a:r>
              <a:rPr lang="en-US" dirty="0"/>
              <a:t>  (</a:t>
            </a:r>
            <a:r>
              <a:rPr lang="en-US" i="1" dirty="0"/>
              <a:t>P , C </a:t>
            </a:r>
            <a:r>
              <a:rPr lang="en-US" dirty="0"/>
              <a:t>) pairs. This is the known plaintext. Place these in a table</a:t>
            </a:r>
          </a:p>
          <a:p>
            <a:pPr>
              <a:defRPr/>
            </a:pPr>
            <a:r>
              <a:rPr lang="en-US" dirty="0"/>
              <a:t>(Table 1) sorted on the values of </a:t>
            </a:r>
            <a:r>
              <a:rPr lang="en-US" i="1" dirty="0"/>
              <a:t>P</a:t>
            </a:r>
            <a:r>
              <a:rPr lang="en-US" dirty="0"/>
              <a:t>  (Figure 6.2b).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2. Pick an arbitrary value </a:t>
            </a:r>
            <a:r>
              <a:rPr lang="en-US" i="1" dirty="0"/>
              <a:t>a</a:t>
            </a:r>
            <a:r>
              <a:rPr lang="en-US" dirty="0"/>
              <a:t> for </a:t>
            </a:r>
            <a:r>
              <a:rPr lang="en-US" i="1" dirty="0"/>
              <a:t>A</a:t>
            </a:r>
            <a:r>
              <a:rPr lang="en-US" dirty="0"/>
              <a:t>, and create a second table (Figure 6.2c) with entries</a:t>
            </a:r>
          </a:p>
          <a:p>
            <a:pPr>
              <a:defRPr/>
            </a:pPr>
            <a:r>
              <a:rPr lang="en-US" dirty="0"/>
              <a:t>defined in the following fashion. For each of the 2</a:t>
            </a:r>
            <a:r>
              <a:rPr lang="en-US" baseline="30000" dirty="0"/>
              <a:t>56</a:t>
            </a:r>
            <a:r>
              <a:rPr lang="en-US" dirty="0"/>
              <a:t> possible keys </a:t>
            </a:r>
            <a:r>
              <a:rPr lang="en-US" i="1" dirty="0"/>
              <a:t>K</a:t>
            </a:r>
            <a:r>
              <a:rPr lang="en-US" i="1" baseline="-25000" dirty="0"/>
              <a:t>1</a:t>
            </a:r>
            <a:r>
              <a:rPr lang="en-US" i="1" dirty="0"/>
              <a:t> = i,</a:t>
            </a:r>
          </a:p>
          <a:p>
            <a:pPr>
              <a:defRPr/>
            </a:pPr>
            <a:r>
              <a:rPr lang="en-US" dirty="0"/>
              <a:t>calculate the plaintext value P</a:t>
            </a:r>
            <a:r>
              <a:rPr lang="en-US" i="1" baseline="-25000" dirty="0"/>
              <a:t>i </a:t>
            </a:r>
            <a:r>
              <a:rPr lang="en-US" dirty="0"/>
              <a:t>that produces </a:t>
            </a:r>
            <a:r>
              <a:rPr lang="en-US" i="1" dirty="0"/>
              <a:t>a: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/>
              <a:t>P</a:t>
            </a:r>
            <a:r>
              <a:rPr lang="en-US" i="1" baseline="-25000" dirty="0"/>
              <a:t>i </a:t>
            </a:r>
            <a:r>
              <a:rPr lang="en-US" i="1" dirty="0"/>
              <a:t>= </a:t>
            </a:r>
            <a:r>
              <a:rPr lang="en-US" dirty="0"/>
              <a:t>D</a:t>
            </a:r>
            <a:r>
              <a:rPr lang="en-US" i="1" dirty="0"/>
              <a:t>(i, a)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For each </a:t>
            </a:r>
            <a:r>
              <a:rPr lang="en-US" i="1" dirty="0"/>
              <a:t>P</a:t>
            </a:r>
            <a:r>
              <a:rPr lang="en-US" i="1" baseline="-25000" dirty="0"/>
              <a:t>i  </a:t>
            </a:r>
            <a:r>
              <a:rPr lang="en-US" dirty="0"/>
              <a:t>that matches an entry in Table 1, create an entry in Table 2 consisting</a:t>
            </a:r>
          </a:p>
          <a:p>
            <a:pPr>
              <a:defRPr/>
            </a:pPr>
            <a:r>
              <a:rPr lang="en-US" dirty="0"/>
              <a:t>of the </a:t>
            </a:r>
            <a:r>
              <a:rPr lang="en-US" i="1" dirty="0"/>
              <a:t>K</a:t>
            </a:r>
            <a:r>
              <a:rPr lang="en-US" i="1" baseline="-25000" dirty="0"/>
              <a:t>1</a:t>
            </a:r>
            <a:r>
              <a:rPr lang="en-US" dirty="0"/>
              <a:t> value and the value of </a:t>
            </a:r>
            <a:r>
              <a:rPr lang="en-US" i="1" dirty="0"/>
              <a:t>B</a:t>
            </a:r>
            <a:r>
              <a:rPr lang="en-US" dirty="0"/>
              <a:t> that is produced for the </a:t>
            </a:r>
            <a:r>
              <a:rPr lang="en-US" i="1" dirty="0"/>
              <a:t>(P, C) </a:t>
            </a:r>
            <a:r>
              <a:rPr lang="en-US" dirty="0"/>
              <a:t>pair from</a:t>
            </a:r>
          </a:p>
          <a:p>
            <a:pPr>
              <a:defRPr/>
            </a:pPr>
            <a:r>
              <a:rPr lang="en-US" dirty="0"/>
              <a:t>Table 1, assuming that value of K</a:t>
            </a:r>
            <a:r>
              <a:rPr lang="en-US" i="1" baseline="-25000" dirty="0"/>
              <a:t>1</a:t>
            </a:r>
            <a:r>
              <a:rPr lang="en-US" dirty="0"/>
              <a:t>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i="1" dirty="0"/>
              <a:t>B </a:t>
            </a:r>
            <a:r>
              <a:rPr lang="en-US" dirty="0"/>
              <a:t>= D</a:t>
            </a:r>
            <a:r>
              <a:rPr lang="en-US" i="1" dirty="0"/>
              <a:t>(i, C)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At the end of this step, sort Table 2 on the values of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3. We now have a number of candidate values of </a:t>
            </a:r>
            <a:r>
              <a:rPr lang="en-US" i="1" dirty="0"/>
              <a:t>K</a:t>
            </a:r>
            <a:r>
              <a:rPr lang="en-US" i="1" baseline="-25000" dirty="0"/>
              <a:t>1</a:t>
            </a:r>
            <a:r>
              <a:rPr lang="en-US" dirty="0"/>
              <a:t> in Table 2 and are in a position</a:t>
            </a:r>
          </a:p>
          <a:p>
            <a:pPr>
              <a:defRPr/>
            </a:pPr>
            <a:r>
              <a:rPr lang="en-US" dirty="0"/>
              <a:t>to search for a value of </a:t>
            </a:r>
            <a:r>
              <a:rPr lang="en-US" i="1" dirty="0"/>
              <a:t>K</a:t>
            </a:r>
            <a:r>
              <a:rPr lang="en-US" i="1" baseline="-25000" dirty="0"/>
              <a:t>2</a:t>
            </a:r>
            <a:r>
              <a:rPr lang="en-US" dirty="0"/>
              <a:t>. For each of the 2</a:t>
            </a:r>
            <a:r>
              <a:rPr lang="en-US" baseline="30000" dirty="0"/>
              <a:t>56</a:t>
            </a:r>
            <a:r>
              <a:rPr lang="en-US" dirty="0"/>
              <a:t> possible keys </a:t>
            </a:r>
            <a:r>
              <a:rPr lang="en-US" i="1" dirty="0"/>
              <a:t>K</a:t>
            </a:r>
            <a:r>
              <a:rPr lang="en-US" i="1" baseline="-25000" dirty="0"/>
              <a:t>2</a:t>
            </a:r>
            <a:r>
              <a:rPr lang="en-US" i="1" dirty="0"/>
              <a:t> = j</a:t>
            </a:r>
            <a:r>
              <a:rPr lang="en-US" dirty="0"/>
              <a:t>, calculate</a:t>
            </a:r>
          </a:p>
          <a:p>
            <a:pPr>
              <a:defRPr/>
            </a:pPr>
            <a:r>
              <a:rPr lang="en-US" dirty="0"/>
              <a:t>the second intermediate value for our chosen value of </a:t>
            </a:r>
            <a:r>
              <a:rPr lang="en-US" i="1" dirty="0"/>
              <a:t>a</a:t>
            </a:r>
            <a:r>
              <a:rPr lang="en-US" dirty="0"/>
              <a:t>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i="1" dirty="0"/>
              <a:t>B</a:t>
            </a:r>
            <a:r>
              <a:rPr lang="en-US" i="1" baseline="-25000" dirty="0"/>
              <a:t>j</a:t>
            </a:r>
            <a:r>
              <a:rPr lang="en-US" i="1" dirty="0"/>
              <a:t> </a:t>
            </a:r>
            <a:r>
              <a:rPr lang="en-US" dirty="0"/>
              <a:t>= D</a:t>
            </a:r>
            <a:r>
              <a:rPr lang="en-US" i="1" dirty="0"/>
              <a:t>(j, a)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At each step, look up </a:t>
            </a:r>
            <a:r>
              <a:rPr lang="en-US" i="1" dirty="0"/>
              <a:t>B</a:t>
            </a:r>
            <a:r>
              <a:rPr lang="en-US" i="1" baseline="-25000" dirty="0"/>
              <a:t>j </a:t>
            </a:r>
            <a:r>
              <a:rPr lang="en-US" dirty="0"/>
              <a:t>in Table 2. If there is a match, then the corresponding</a:t>
            </a:r>
          </a:p>
          <a:p>
            <a:pPr>
              <a:defRPr/>
            </a:pPr>
            <a:r>
              <a:rPr lang="en-US" dirty="0"/>
              <a:t>key</a:t>
            </a:r>
            <a:r>
              <a:rPr lang="en-US" i="1" dirty="0"/>
              <a:t> i </a:t>
            </a:r>
            <a:r>
              <a:rPr lang="en-US" dirty="0"/>
              <a:t>from Table 2 plus this value of</a:t>
            </a:r>
            <a:r>
              <a:rPr lang="en-US" i="1" dirty="0"/>
              <a:t> j </a:t>
            </a:r>
            <a:r>
              <a:rPr lang="en-US" dirty="0"/>
              <a:t>are candidate values for the unknown</a:t>
            </a:r>
          </a:p>
          <a:p>
            <a:pPr>
              <a:defRPr/>
            </a:pPr>
            <a:r>
              <a:rPr lang="en-US" dirty="0"/>
              <a:t>keys (</a:t>
            </a:r>
            <a:r>
              <a:rPr lang="en-US" i="1" dirty="0"/>
              <a:t>K</a:t>
            </a:r>
            <a:r>
              <a:rPr lang="en-US" i="1" baseline="-25000" dirty="0"/>
              <a:t>1</a:t>
            </a:r>
            <a:r>
              <a:rPr lang="en-US" i="1" dirty="0"/>
              <a:t>, K</a:t>
            </a:r>
            <a:r>
              <a:rPr lang="en-US" i="1" baseline="-25000" dirty="0"/>
              <a:t>2</a:t>
            </a:r>
            <a:r>
              <a:rPr lang="en-US" dirty="0"/>
              <a:t>). Why? Because we have found a pair of keys </a:t>
            </a:r>
            <a:r>
              <a:rPr lang="en-US" i="1" dirty="0"/>
              <a:t>(i, j</a:t>
            </a:r>
            <a:r>
              <a:rPr lang="en-US" dirty="0"/>
              <a:t>) that produce a</a:t>
            </a:r>
          </a:p>
          <a:p>
            <a:pPr>
              <a:defRPr/>
            </a:pPr>
            <a:r>
              <a:rPr lang="en-US" dirty="0"/>
              <a:t>known (</a:t>
            </a:r>
            <a:r>
              <a:rPr lang="en-US" i="1" dirty="0"/>
              <a:t>P, C</a:t>
            </a:r>
            <a:r>
              <a:rPr lang="en-US" dirty="0"/>
              <a:t>) pair (Figure 6.2a).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4. Test each candidate pair of keys (</a:t>
            </a:r>
            <a:r>
              <a:rPr lang="en-US" i="1" dirty="0"/>
              <a:t>i, j</a:t>
            </a:r>
            <a:r>
              <a:rPr lang="en-US" dirty="0"/>
              <a:t>) on a few other plaintext–ciphertext</a:t>
            </a:r>
          </a:p>
          <a:p>
            <a:pPr>
              <a:defRPr/>
            </a:pPr>
            <a:r>
              <a:rPr lang="en-US" dirty="0"/>
              <a:t>pairs. If a pair of keys produces the desired ciphertext, the task is complete. If</a:t>
            </a:r>
          </a:p>
          <a:p>
            <a:pPr>
              <a:defRPr/>
            </a:pPr>
            <a:r>
              <a:rPr lang="en-US" dirty="0"/>
              <a:t>no pair succeeds, repeat from step 1 with a new value of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For a given known (</a:t>
            </a:r>
            <a:r>
              <a:rPr lang="en-US" i="1" dirty="0"/>
              <a:t>P , C </a:t>
            </a:r>
            <a:r>
              <a:rPr lang="en-US" dirty="0"/>
              <a:t>), the probability of selecting the unique value of </a:t>
            </a:r>
            <a:r>
              <a:rPr lang="en-US" i="1" dirty="0"/>
              <a:t>a</a:t>
            </a:r>
          </a:p>
          <a:p>
            <a:pPr>
              <a:defRPr/>
            </a:pPr>
            <a:r>
              <a:rPr lang="en-US" dirty="0"/>
              <a:t> that leads to success is 1/2</a:t>
            </a:r>
            <a:r>
              <a:rPr lang="en-US" baseline="30000" dirty="0"/>
              <a:t>64</a:t>
            </a:r>
            <a:r>
              <a:rPr lang="en-US" dirty="0"/>
              <a:t> . Thus, given </a:t>
            </a:r>
            <a:r>
              <a:rPr lang="en-US" i="1" dirty="0"/>
              <a:t>n  (P , C </a:t>
            </a:r>
            <a:r>
              <a:rPr lang="en-US" dirty="0"/>
              <a:t>) pairs, the probability of success for</a:t>
            </a:r>
          </a:p>
          <a:p>
            <a:pPr>
              <a:defRPr/>
            </a:pPr>
            <a:r>
              <a:rPr lang="en-US" dirty="0"/>
              <a:t>a single selected value of </a:t>
            </a:r>
            <a:r>
              <a:rPr lang="en-US" i="1" dirty="0"/>
              <a:t>a</a:t>
            </a:r>
            <a:r>
              <a:rPr lang="en-US" dirty="0"/>
              <a:t>  is </a:t>
            </a:r>
            <a:r>
              <a:rPr lang="en-US" i="1" dirty="0"/>
              <a:t>n</a:t>
            </a:r>
            <a:r>
              <a:rPr lang="en-US" dirty="0"/>
              <a:t> /2</a:t>
            </a:r>
            <a:r>
              <a:rPr lang="en-US" baseline="30000" dirty="0"/>
              <a:t>64 </a:t>
            </a:r>
            <a:r>
              <a:rPr lang="en-US" dirty="0"/>
              <a:t>.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60F62B-9800-6C42-98CB-BF35256CC925}" type="slidenum">
              <a:rPr lang="en-AU" smtClean="0">
                <a:latin typeface="Arial" pitchFamily="-84" charset="0"/>
              </a:rPr>
              <a:pPr/>
              <a:t>28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D560C3-1BC1-9F41-B0DE-6AFA2BDA5545}" type="slidenum">
              <a:rPr lang="en-AU">
                <a:latin typeface="Arial" pitchFamily="-84" charset="0"/>
              </a:rPr>
              <a:pPr/>
              <a:t>32</a:t>
            </a:fld>
            <a:endParaRPr lang="en-AU">
              <a:latin typeface="Arial" pitchFamily="-8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simplest mode is the electronic codebook  (ECB ) mode, in which plaintext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handled one block at a time and each block of plaintext is encrypted using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same key (Figure 6.3). The term codebook  is used because, for a given key, there 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unique ciphertext for every b -bit block of plaintext. Therefore, we can imagine a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gigantic codebook in which there is an entry for every possible b -bit plaintext pattern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showing its corresponding ciphertext.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For a message longer than b  bits, the procedure is simply to break the message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into b -bit blocks, padding the last block if necessary. Decryption is performed one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at a time, always using the same key. In Figure 6.3, the plaintext (padded as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necessary) consists of a sequence of b -bit blocks, P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P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. . . , P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; the corresponding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of ciphertext blocks is C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C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. . . , C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. We can define ECB mode as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follows.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ECB C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j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E(K, Pj) j = 1, . . . , N P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j 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= D(K, Cj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)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j = 1, . . . , N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ECB method is ideal for a short amount of data, such as an encryption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key. Thus, if you want to transmit a DES or AES key securely, ECB is the appropriate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 to use.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most significant characteristic of ECB is that if the same b -bit block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plaintext appears more than once in the message, it always produces the same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lengthy messages, the ECB mode may not be secure. If the message 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highly structured, it may be possible for a cryptanalyst to exploit these regularities.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example, if it is known that the message always starts out with certain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predefined fields, then the cryptanalyst may have a number of known plaintext–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 pairs to work with. If the message has repetitive elements with a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period of repetition a multiple of b  bits, then these elements can be identified by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analyst. This may help in the analysis or may provide an opportunity for substituting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rearranging blocks.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endParaRPr lang="en-AU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930B-F6B2-4710-912C-F6D276D18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CBA1B-55AB-4888-A0EA-6BAFA806A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0204-CEAC-4640-93BC-98E4EA0C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039-0E4D-47D9-824C-9234E14982DD}" type="datetime1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11DD-1C40-40E9-B47A-E231B263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120DA-4DC6-41C4-9D48-3F9D9792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8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1C38-E01B-46F4-9B00-79CBD6B5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25C72-C170-4C80-A7CE-5AEC0824B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6037A-6358-4B67-ABA6-97BE6C71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0A3B8-4185-43FB-BD25-D23E2BB61C04}" type="datetime1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8AE9-2487-40A0-BC98-75DC0443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17F5A-D710-45EB-9BA9-D094D28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31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777D9-0D3A-465A-9BF7-1BA48E1A6D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30F04-1AE8-41E1-BF24-88E93ABE1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322-1663-4B11-9096-E75398729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1A3D2-A275-4401-BA5A-C00D6B660EE8}" type="datetime1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D8BDE-9244-4852-B500-2AB8F0DC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A97D3-0B94-4AAA-9DE6-20E161EB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67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8DBC-BC11-4378-98F3-3D708770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A553-0C62-439F-862B-194572796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12165-AAA9-4C86-84A5-B0D92901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5684-D59C-44B9-AA43-D90CBA229644}" type="datetime1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CB5D3-5747-46A3-BABE-92E0F242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D12A2-DF32-4D73-A48D-D50A9134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35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4838B-743A-4A08-8AC3-E044CDFC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6ABC4-9136-4E43-BC8D-6A4E892D3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6BB1E-B163-436B-8187-8864877D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0117-A86C-4D51-A988-4C0576B5FB27}" type="datetime1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2E47-B18A-420A-A68C-3917FC86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540B5-689E-4E73-BC5D-279675D7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95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B69A-FC15-4D10-B856-1BB196B8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E8E83-868E-4E47-BE58-294331C65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6ED80-1646-42A4-BF48-3E1B34D23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D1786-B3C3-4A46-B744-CB54D950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22A2-E6C5-45F6-88D8-5E207608B41B}" type="datetime1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7D358-400E-4C9A-A0EF-F1C431F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B7A76-D904-48E5-B8FB-12B3CA20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28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C618-3FAF-4542-B5C4-63881ABC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36A16-8724-4637-B7CA-0E06D5FC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F429B-C130-402C-94BA-6DB5E5F09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170A65-508F-4530-9772-FA122704C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1CC0-5921-4CB4-950B-66B8D0C606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D25CDF-414B-4752-A07F-DFDA2943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D2D89-9CC3-4F64-85D7-DD29B0EDA417}" type="datetime1">
              <a:rPr lang="en-IN" smtClean="0"/>
              <a:t>18-08-2021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D9921-8FEB-421B-949A-748701D1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C6D36-E8E3-4E11-AACD-6D07662A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4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A072-DCB1-49F8-8C10-C09BF88E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B4FDC-BEA0-41AF-B590-D21013D22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A214-AA2B-47E1-BF79-498224FB761C}" type="datetime1">
              <a:rPr lang="en-IN" smtClean="0"/>
              <a:t>18-08-2021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5D7F1-FAC9-4379-B1F6-4529D510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2FA80-21DD-46A6-BA3D-3AA7748D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5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9DB21-3289-48FD-89BC-F10B93C3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6A82D-6E65-4CA0-A5C7-8F3904A5B2FE}" type="datetime1">
              <a:rPr lang="en-IN" smtClean="0"/>
              <a:t>18-08-2021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2A39D-334B-4CDD-98C3-49DFE993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6C21A-831C-4FEF-96AB-4DCDB243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42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080B-F798-42E9-BF75-E12B4896B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B721E-DCE2-497F-925E-DC303606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B0222-38EB-49C4-8A37-B3CF4747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597D9-283C-4F97-A323-93AFDC82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8F47-A367-4AAB-9601-0D682D235941}" type="datetime1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CFF8F-ABAD-4A1A-B7DA-5EC2C521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995E0-0463-4DE4-BEA2-8FFBEB4B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38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83BF-470B-4F91-8BE8-1A8CCA187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D1479-8EA5-459C-985D-D7704475C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1C362-DD79-426F-A246-9E9ED2900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91855-09E6-44C8-A445-3D770DE9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46E1-6DF5-4A9D-B892-AE6FBB1FD873}" type="datetime1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2D0C3-A75C-406C-8F58-00A15F631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C4917-7974-43CF-80DC-882417A9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24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DE3EC-DD57-471D-87F8-788E3A0B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40A49-423D-4626-B22A-D09065F26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53D1D-BDE3-46D5-9566-6B86FE81E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1A622-92DE-4A55-BAF5-DB0B9C708A5B}" type="datetime1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07D07-0343-43EF-9D64-970594113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751E9-B8F7-43D3-BC70-5A2B9E975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4E876-1E2A-41C4-BFA0-7D60E841BE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44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3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7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0" name="Rectangle 7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8B822C-8E13-46B2-9A39-B56617C49EE1}"/>
              </a:ext>
            </a:extLst>
          </p:cNvPr>
          <p:cNvSpPr/>
          <p:nvPr/>
        </p:nvSpPr>
        <p:spPr>
          <a:xfrm>
            <a:off x="1057080" y="4179967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CSB4403 – Applied Cryptography and Network Security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B.Tech – VII Semester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F66FE3D0-78E3-4BB5-8CF5-4D1761BC2A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7" y="1549792"/>
            <a:ext cx="5069590" cy="1242049"/>
          </a:xfrm>
          <a:prstGeom prst="rect">
            <a:avLst/>
          </a:prstGeom>
        </p:spPr>
      </p:pic>
      <p:pic>
        <p:nvPicPr>
          <p:cNvPr id="1026" name="Picture 2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A97A7F0A-04BB-42FC-A57C-919A2FBA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1483" y="671201"/>
            <a:ext cx="4459824" cy="29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19AD16-203D-4566-B9F0-BD78C757DBC5}"/>
              </a:ext>
            </a:extLst>
          </p:cNvPr>
          <p:cNvSpPr/>
          <p:nvPr/>
        </p:nvSpPr>
        <p:spPr>
          <a:xfrm>
            <a:off x="1057080" y="5825864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Dr. </a:t>
            </a:r>
            <a:r>
              <a:rPr lang="en-US" sz="4400" b="1" dirty="0" err="1">
                <a:latin typeface="+mj-lt"/>
                <a:ea typeface="+mj-ea"/>
                <a:cs typeface="+mj-cs"/>
              </a:rPr>
              <a:t>S.Sathya</a:t>
            </a:r>
            <a:r>
              <a:rPr lang="en-US" sz="4400" b="1" dirty="0">
                <a:latin typeface="+mj-lt"/>
                <a:ea typeface="+mj-ea"/>
                <a:cs typeface="+mj-cs"/>
              </a:rPr>
              <a:t> Priya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Associate professor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School of Computing Sciences,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43388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500D3-A3B5-4E55-9002-A4508C47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0795-91DC-48F4-9ED1-1EF5CDDA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10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9B14F-715C-4C33-8B16-624BBCA39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48" y="1369473"/>
            <a:ext cx="5943600" cy="78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94684-40CF-4749-B9A9-43E18DFC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884" y="2750643"/>
            <a:ext cx="4324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E581-4059-41B5-8BD0-D3E61A02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Link for DES: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D9F35-B4E7-4343-9C94-B20E9C32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62" y="6356350"/>
            <a:ext cx="7423318" cy="365125"/>
          </a:xfrm>
        </p:spPr>
        <p:txBody>
          <a:bodyPr/>
          <a:lstStyle/>
          <a:p>
            <a:r>
              <a:rPr lang="en-IN" dirty="0"/>
              <a:t>Department of Computer science and Engineering              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63ED1-488D-4B6F-86C9-F51FA870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11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11395-00BA-4F58-B82D-7FBF0228A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https://www.youtube.com/watch?v=SaZGjQBItBc</a:t>
            </a:r>
          </a:p>
        </p:txBody>
      </p:sp>
    </p:spTree>
    <p:extLst>
      <p:ext uri="{BB962C8B-B14F-4D97-AF65-F5344CB8AC3E}">
        <p14:creationId xmlns:p14="http://schemas.microsoft.com/office/powerpoint/2010/main" val="56497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E581-4059-41B5-8BD0-D3E61A02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S-Box for DES: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D9F35-B4E7-4343-9C94-B20E9C32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62" y="6356350"/>
            <a:ext cx="7423318" cy="365125"/>
          </a:xfrm>
        </p:spPr>
        <p:txBody>
          <a:bodyPr/>
          <a:lstStyle/>
          <a:p>
            <a:r>
              <a:rPr lang="en-IN" dirty="0"/>
              <a:t>Department of Computer science and Engineering              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63ED1-488D-4B6F-86C9-F51FA870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12</a:t>
            </a:fld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F49CE0-3B15-4E34-BC51-B21786605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825" y="1690688"/>
            <a:ext cx="5848350" cy="4095750"/>
          </a:xfrm>
        </p:spPr>
      </p:pic>
    </p:spTree>
    <p:extLst>
      <p:ext uri="{BB962C8B-B14F-4D97-AF65-F5344CB8AC3E}">
        <p14:creationId xmlns:p14="http://schemas.microsoft.com/office/powerpoint/2010/main" val="1015110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E581-4059-41B5-8BD0-D3E61A02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S-Box for DES: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D9F35-B4E7-4343-9C94-B20E9C32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62" y="6356350"/>
            <a:ext cx="7423318" cy="365125"/>
          </a:xfrm>
        </p:spPr>
        <p:txBody>
          <a:bodyPr/>
          <a:lstStyle/>
          <a:p>
            <a:r>
              <a:rPr lang="en-IN" dirty="0"/>
              <a:t>Department of Computer science and Engineering              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63ED1-488D-4B6F-86C9-F51FA870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13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E724B-85EE-4835-A64C-65846B27E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500588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0011CF-2577-4C0E-89A5-6296BAA0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1252537"/>
            <a:ext cx="57054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5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E581-4059-41B5-8BD0-D3E61A02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S-Box for DES: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D9F35-B4E7-4343-9C94-B20E9C32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62" y="6356350"/>
            <a:ext cx="7423318" cy="365125"/>
          </a:xfrm>
        </p:spPr>
        <p:txBody>
          <a:bodyPr/>
          <a:lstStyle/>
          <a:p>
            <a:r>
              <a:rPr lang="en-IN" dirty="0"/>
              <a:t>Department of Computer science and Engineering              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63ED1-488D-4B6F-86C9-F51FA870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14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E724B-85EE-4835-A64C-65846B27E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074"/>
            <a:ext cx="10515600" cy="500588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0EEF5-EBFA-469F-B8B8-94D34787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114425"/>
            <a:ext cx="64008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3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Strength of DES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6163" y="1761566"/>
            <a:ext cx="7570787" cy="4867835"/>
          </a:xfrm>
        </p:spPr>
        <p:txBody>
          <a:bodyPr>
            <a:normAutofit/>
          </a:bodyPr>
          <a:lstStyle/>
          <a:p>
            <a:r>
              <a:rPr lang="en-US" sz="3000" dirty="0"/>
              <a:t>Timing attacks</a:t>
            </a:r>
          </a:p>
          <a:p>
            <a:pPr lvl="1"/>
            <a:r>
              <a:rPr lang="en-US" dirty="0"/>
              <a:t>One in which information about the key or the plaintext is obtained by observing how long it takes a given implementation to perform decryptions on various ciphertexts</a:t>
            </a:r>
          </a:p>
          <a:p>
            <a:pPr lvl="1"/>
            <a:r>
              <a:rPr lang="en-US" dirty="0"/>
              <a:t>Exploits the fact that an encryption or decryption algorithm often takes slightly different amounts of time on different inputs</a:t>
            </a:r>
          </a:p>
          <a:p>
            <a:pPr lvl="1"/>
            <a:r>
              <a:rPr lang="en-US" dirty="0"/>
              <a:t>So far it appears unlikely that this technique will ever be successful against DES or more powerful symmetric ciphers such as triple DES and AES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4724401"/>
            <a:ext cx="1044638" cy="1851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b="1" dirty="0"/>
              <a:t>AES (Advanced Encryption Standard)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1" y="1761566"/>
            <a:ext cx="8972550" cy="4867835"/>
          </a:xfrm>
        </p:spPr>
        <p:txBody>
          <a:bodyPr>
            <a:normAutofit/>
          </a:bodyPr>
          <a:lstStyle/>
          <a:p>
            <a:r>
              <a:rPr lang="en-US" dirty="0"/>
              <a:t>Block size: 128 bit plain text</a:t>
            </a:r>
          </a:p>
          <a:p>
            <a:r>
              <a:rPr lang="en-US" dirty="0" err="1"/>
              <a:t>No.of</a:t>
            </a:r>
            <a:r>
              <a:rPr lang="en-US" dirty="0"/>
              <a:t> rounds: 10</a:t>
            </a:r>
          </a:p>
          <a:p>
            <a:r>
              <a:rPr lang="en-US" dirty="0"/>
              <a:t>Key Size: 128 bits( 4 words/16 bytes)</a:t>
            </a:r>
          </a:p>
          <a:p>
            <a:r>
              <a:rPr lang="en-US" dirty="0" err="1"/>
              <a:t>No.of</a:t>
            </a:r>
            <a:r>
              <a:rPr lang="en-US" dirty="0"/>
              <a:t> subkeys: 44 subkeys</a:t>
            </a:r>
          </a:p>
          <a:p>
            <a:r>
              <a:rPr lang="en-US" dirty="0"/>
              <a:t>Each subkey size: 32 bit/1 word/4 bytes</a:t>
            </a:r>
          </a:p>
          <a:p>
            <a:r>
              <a:rPr lang="en-US" dirty="0"/>
              <a:t>Each round: 4 subkeys(128 bits/4 words)</a:t>
            </a:r>
          </a:p>
          <a:p>
            <a:r>
              <a:rPr lang="en-US" dirty="0"/>
              <a:t>Pre-round calculation: 4 keys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5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b="1" dirty="0"/>
              <a:t>AES (Advanced Encryption Standard) </a:t>
            </a:r>
          </a:p>
        </p:txBody>
      </p:sp>
      <p:pic>
        <p:nvPicPr>
          <p:cNvPr id="5" name="Picture 5" descr="f1.pdf">
            <a:extLst>
              <a:ext uri="{FF2B5EF4-FFF2-40B4-BE49-F238E27FC236}">
                <a16:creationId xmlns:a16="http://schemas.microsoft.com/office/drawing/2014/main" id="{A2E6C623-6C3C-4DFA-BC93-415284965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3529"/>
          <a:stretch>
            <a:fillRect/>
          </a:stretch>
        </p:blipFill>
        <p:spPr bwMode="auto">
          <a:xfrm>
            <a:off x="2814221" y="1486917"/>
            <a:ext cx="6027938" cy="500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192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f3.pdf">
            <a:extLst>
              <a:ext uri="{FF2B5EF4-FFF2-40B4-BE49-F238E27FC236}">
                <a16:creationId xmlns:a16="http://schemas.microsoft.com/office/drawing/2014/main" id="{432872A9-DE0A-494A-AC85-160A5F97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2" t="909" r="8235" b="8182"/>
          <a:stretch>
            <a:fillRect/>
          </a:stretch>
        </p:blipFill>
        <p:spPr bwMode="auto">
          <a:xfrm>
            <a:off x="2858611" y="152400"/>
            <a:ext cx="678254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008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BD79D-4046-48B9-AA56-CF384248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4 different stages: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DA0FB3-725D-4770-B241-93D342376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Substitute bytes: Uses an S-box to perform a byte-by-byte substitution of the block </a:t>
            </a:r>
          </a:p>
          <a:p>
            <a:r>
              <a:rPr lang="en-US" dirty="0"/>
              <a:t> </a:t>
            </a:r>
            <a:r>
              <a:rPr lang="en-US" dirty="0" err="1"/>
              <a:t>ShiftRows</a:t>
            </a:r>
            <a:r>
              <a:rPr lang="en-US" dirty="0"/>
              <a:t>: A simple permutation</a:t>
            </a:r>
          </a:p>
          <a:p>
            <a:r>
              <a:rPr lang="en-US" dirty="0" err="1"/>
              <a:t>MixColumns</a:t>
            </a:r>
            <a:r>
              <a:rPr lang="en-US" dirty="0"/>
              <a:t>: A substitution that makes use of arithmetic over GF</a:t>
            </a:r>
          </a:p>
          <a:p>
            <a:r>
              <a:rPr lang="en-US" dirty="0" err="1"/>
              <a:t>AddRoundKey</a:t>
            </a:r>
            <a:r>
              <a:rPr lang="en-US" dirty="0"/>
              <a:t>: A simple bitwise XOR of the current block with a portion of the expanded key.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67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3F2D8-821D-4241-909D-B69F6B81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MODULE 2: </a:t>
            </a:r>
            <a:r>
              <a:rPr lang="en-I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ENCRYPTION STANDARDS AND BLOCK CIPHER OPERATION</a:t>
            </a:r>
            <a:r>
              <a:rPr lang="en-IN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Encryption Standard- DES Encryption- Initial Permutation- Details of Single Round- Key Generation- DES Decryption, Advanced Encryption Standard (AES)- General Structure-Detailed Structure, AES Transformation Functions, Multiple Encryption and Triple DES- Double DES-Triple DES with Two Keys- Triple DES with Three Keys, Block Cipher Operation- Electronic Code Book- Cipher, Block Chaining Mode- Cipher Feedback Mode-Output Feedback Mode- Counter Mode.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1718E-9AED-4DFA-82E9-12813F28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8373" y="6356350"/>
            <a:ext cx="10839635" cy="365125"/>
          </a:xfrm>
        </p:spPr>
        <p:txBody>
          <a:bodyPr/>
          <a:lstStyle/>
          <a:p>
            <a:r>
              <a:rPr lang="en-IN" dirty="0"/>
              <a:t>Department of Computer science and Engineering                                                            CSB4403-Applied Cryptography &amp; Network Security   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6AA4-67E3-4E07-90BE-EA673AF6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068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BD79D-4046-48B9-AA56-CF384248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AES Data Structures</a:t>
            </a:r>
          </a:p>
        </p:txBody>
      </p:sp>
      <p:pic>
        <p:nvPicPr>
          <p:cNvPr id="6" name="Picture 3" descr="f2.pdf">
            <a:extLst>
              <a:ext uri="{FF2B5EF4-FFF2-40B4-BE49-F238E27FC236}">
                <a16:creationId xmlns:a16="http://schemas.microsoft.com/office/drawing/2014/main" id="{80D8C250-AA7E-4937-9CAB-129D4D5C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727" t="8235" r="3636" b="16470"/>
          <a:stretch>
            <a:fillRect/>
          </a:stretch>
        </p:blipFill>
        <p:spPr bwMode="auto">
          <a:xfrm>
            <a:off x="1225119" y="1825625"/>
            <a:ext cx="891318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486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BD79D-4046-48B9-AA56-CF384248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AES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DE70-41FF-4FBC-8869-4D95F3CA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4" descr="f5.pdf">
            <a:extLst>
              <a:ext uri="{FF2B5EF4-FFF2-40B4-BE49-F238E27FC236}">
                <a16:creationId xmlns:a16="http://schemas.microsoft.com/office/drawing/2014/main" id="{313EAD36-93A0-44C8-9D5C-6BFCE781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5" t="4546" r="8235" b="9091"/>
          <a:stretch>
            <a:fillRect/>
          </a:stretch>
        </p:blipFill>
        <p:spPr bwMode="auto">
          <a:xfrm>
            <a:off x="4204182" y="1208985"/>
            <a:ext cx="4830762" cy="646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1983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Link for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94817-0004-4260-A73E-1E9CF28B8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https://www.youtube.com/watch?v=vZ7YQ67Cbtc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Computer science and Engineering         CSB4201 - DESIGN AND ANALYSIS AND ALGORITHMS    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801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Double 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23</a:t>
            </a:fld>
            <a:endParaRPr lang="en-IN"/>
          </a:p>
        </p:txBody>
      </p:sp>
      <p:pic>
        <p:nvPicPr>
          <p:cNvPr id="6" name="Picture 6" descr="f1.pdf">
            <a:extLst>
              <a:ext uri="{FF2B5EF4-FFF2-40B4-BE49-F238E27FC236}">
                <a16:creationId xmlns:a16="http://schemas.microsoft.com/office/drawing/2014/main" id="{2466F4C0-86EF-49D9-8F6C-2968A03A1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294" t="1817" r="17647" b="54546"/>
          <a:stretch>
            <a:fillRect/>
          </a:stretch>
        </p:blipFill>
        <p:spPr bwMode="auto">
          <a:xfrm>
            <a:off x="3489819" y="1617676"/>
            <a:ext cx="5212361" cy="438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6432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Double 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24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A046E0-931B-42DF-846D-8C69881D3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0" lvl="6" indent="0">
              <a:buNone/>
            </a:pPr>
            <a:r>
              <a:rPr lang="en-IN" sz="2800" dirty="0"/>
              <a:t>C = E(K2, E(K1, P))</a:t>
            </a:r>
          </a:p>
          <a:p>
            <a:pPr marL="2743200" lvl="6" indent="0">
              <a:buNone/>
            </a:pPr>
            <a:endParaRPr lang="en-IN" sz="2800" dirty="0"/>
          </a:p>
          <a:p>
            <a:pPr marL="2743200" lvl="6" indent="0">
              <a:buNone/>
            </a:pPr>
            <a:r>
              <a:rPr lang="en-IN" sz="2800" dirty="0"/>
              <a:t>P = D(K1, D(K2, C))</a:t>
            </a:r>
          </a:p>
          <a:p>
            <a:pPr marL="2743200" lvl="6" indent="0">
              <a:buNone/>
            </a:pPr>
            <a:endParaRPr lang="en-IN" sz="2800" dirty="0"/>
          </a:p>
          <a:p>
            <a:pPr marL="2743200" lvl="6" indent="0">
              <a:buNone/>
            </a:pPr>
            <a:r>
              <a:rPr lang="en-IN" sz="2800" dirty="0"/>
              <a:t>Triple DES:</a:t>
            </a:r>
          </a:p>
          <a:p>
            <a:pPr marL="2743200" lvl="6" indent="0">
              <a:buNone/>
            </a:pPr>
            <a:r>
              <a:rPr lang="en-IN" sz="2800" dirty="0"/>
              <a:t>C=E(K1,( D(K2,E(K1,P)))</a:t>
            </a:r>
          </a:p>
          <a:p>
            <a:pPr marL="2743200" lvl="6" indent="0">
              <a:buNone/>
            </a:pPr>
            <a:r>
              <a:rPr lang="en-IN" sz="2800" dirty="0"/>
              <a:t>P= D(K2,(E(K1, D(K2,C)))</a:t>
            </a:r>
          </a:p>
        </p:txBody>
      </p:sp>
    </p:spTree>
    <p:extLst>
      <p:ext uri="{BB962C8B-B14F-4D97-AF65-F5344CB8AC3E}">
        <p14:creationId xmlns:p14="http://schemas.microsoft.com/office/powerpoint/2010/main" val="193725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Meet-in-the-Middle Attack</a:t>
            </a:r>
            <a:endParaRPr lang="en-IN" b="1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25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A046E0-931B-42DF-846D-8C69881D3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571348"/>
            <a:ext cx="10661342" cy="4605615"/>
          </a:xfrm>
        </p:spPr>
        <p:txBody>
          <a:bodyPr>
            <a:normAutofit/>
          </a:bodyPr>
          <a:lstStyle/>
          <a:p>
            <a:pPr lvl="6" algn="just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use of double DES results in a mapping that is not equivalent to a single DES encryption</a:t>
            </a:r>
          </a:p>
          <a:p>
            <a:pPr lvl="6" algn="just"/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meet-in-the-middle attack algorithm will attack this scheme and does not depend on any particular property of DES but will work against any block encryption cipher</a:t>
            </a:r>
          </a:p>
          <a:p>
            <a:pPr lvl="6" algn="just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4994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Triple-DES with Two-Keys</a:t>
            </a:r>
            <a:endParaRPr lang="en-IN" b="1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26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A046E0-931B-42DF-846D-8C69881D3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571348"/>
            <a:ext cx="10661342" cy="460561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Obvious counter to the meet-in-the-middle attack is to use three stages of encryption with three different keys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This raises the cost of the meet-in-the-middle attack to 2</a:t>
            </a:r>
            <a:r>
              <a:rPr lang="en-US" baseline="30000" dirty="0">
                <a:ea typeface="+mn-ea"/>
              </a:rPr>
              <a:t>112</a:t>
            </a:r>
            <a:r>
              <a:rPr lang="en-US" dirty="0">
                <a:ea typeface="+mn-ea"/>
              </a:rPr>
              <a:t>, which is beyond what is practical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Has the drawback of requiring a key length of                  56 x 3 = 168 bits, which may be somewhat unwieldy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As an alternative Tuchman proposed a triple encryption method that uses only two keys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839" dirty="0">
                <a:ea typeface="+mn-ea"/>
                <a:cs typeface="+mn-cs"/>
              </a:rPr>
              <a:t> 3DES with two keys is a relatively popular alternative to DES and has been </a:t>
            </a:r>
            <a:r>
              <a:rPr lang="en-US" dirty="0">
                <a:ea typeface="+mn-ea"/>
                <a:cs typeface="+mn-cs"/>
              </a:rPr>
              <a:t>adopted for use in the key management standards ANSI X9.17 and ISO 8732</a:t>
            </a:r>
            <a:endParaRPr lang="en-AU" dirty="0">
              <a:ea typeface="+mn-ea"/>
              <a:cs typeface="+mn-cs"/>
            </a:endParaRPr>
          </a:p>
          <a:p>
            <a:pPr lvl="6" algn="just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3626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Multiple Encryption</a:t>
            </a:r>
            <a:endParaRPr lang="en-IN" b="1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27</a:t>
            </a:fld>
            <a:endParaRPr lang="en-IN"/>
          </a:p>
        </p:txBody>
      </p:sp>
      <p:pic>
        <p:nvPicPr>
          <p:cNvPr id="6" name="Picture 6" descr="f1.pdf">
            <a:extLst>
              <a:ext uri="{FF2B5EF4-FFF2-40B4-BE49-F238E27FC236}">
                <a16:creationId xmlns:a16="http://schemas.microsoft.com/office/drawing/2014/main" id="{3AC1B48E-FAD7-4938-850F-B9AD3E0EA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706" t="46364" r="7059" b="3636"/>
          <a:stretch>
            <a:fillRect/>
          </a:stretch>
        </p:blipFill>
        <p:spPr bwMode="auto">
          <a:xfrm>
            <a:off x="2882982" y="1571625"/>
            <a:ext cx="627998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743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f2.pdf"/>
          <p:cNvPicPr>
            <a:picLocks noChangeAspect="1"/>
          </p:cNvPicPr>
          <p:nvPr/>
        </p:nvPicPr>
        <p:blipFill>
          <a:blip r:embed="rId3"/>
          <a:srcRect l="4706" t="8182" r="5882" b="9091"/>
          <a:stretch>
            <a:fillRect/>
          </a:stretch>
        </p:blipFill>
        <p:spPr bwMode="auto">
          <a:xfrm>
            <a:off x="3175000" y="0"/>
            <a:ext cx="5727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Triple DES with Three Keys</a:t>
            </a:r>
            <a:endParaRPr lang="en-IN" b="1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29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FB39DA-BD6F-4E98-A14D-A45BAC82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ea"/>
                <a:cs typeface="+mn-cs"/>
              </a:rPr>
              <a:t>Many researchers now feel that three-key 3DES is the preferred alternative</a:t>
            </a:r>
          </a:p>
          <a:p>
            <a:r>
              <a:rPr lang="en-US" dirty="0">
                <a:ea typeface="+mn-ea"/>
                <a:cs typeface="+mn-cs"/>
              </a:rPr>
              <a:t>A number of Internet-based applications have adopted three-key 3DES including PGP and S/MIME</a:t>
            </a:r>
          </a:p>
          <a:p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4E3443A-2FE5-4E06-A7D1-A8D414948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421165"/>
              </p:ext>
            </p:extLst>
          </p:nvPr>
        </p:nvGraphicFramePr>
        <p:xfrm>
          <a:off x="1219200" y="3870663"/>
          <a:ext cx="6400800" cy="1953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99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C095-3147-4128-9867-F4F1AC7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2036"/>
          </a:xfrm>
        </p:spPr>
        <p:txBody>
          <a:bodyPr/>
          <a:lstStyle/>
          <a:p>
            <a:r>
              <a:rPr lang="en-AU" sz="4400" b="1" dirty="0"/>
              <a:t>Data Encryption Standard (DES)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3F2D8-821D-4241-909D-B69F6B814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017"/>
            <a:ext cx="10515600" cy="4871946"/>
          </a:xfrm>
        </p:spPr>
        <p:txBody>
          <a:bodyPr>
            <a:normAutofit/>
          </a:bodyPr>
          <a:lstStyle/>
          <a:p>
            <a:r>
              <a:rPr lang="en-US" dirty="0"/>
              <a:t>Issued in 1977 by the National Bureau of Standards (now NIST) as Federal Information Processing Standard 46</a:t>
            </a:r>
          </a:p>
          <a:p>
            <a:r>
              <a:rPr lang="en-US" dirty="0"/>
              <a:t>Was the most widely used encryption scheme until the introduction of the Advanced Encryption Standard (AES) in 2001</a:t>
            </a:r>
          </a:p>
          <a:p>
            <a:r>
              <a:rPr lang="en-US" dirty="0"/>
              <a:t>Algorithm itself is referred to as the Data Encryption Algorithm (DEA)</a:t>
            </a:r>
          </a:p>
          <a:p>
            <a:pPr lvl="1"/>
            <a:r>
              <a:rPr lang="en-US" dirty="0"/>
              <a:t>Data are encrypted in 64-bit blocks using a 56-bit key</a:t>
            </a:r>
          </a:p>
          <a:p>
            <a:pPr lvl="1"/>
            <a:r>
              <a:rPr lang="en-US" dirty="0"/>
              <a:t>The algorithm transforms 64-bit input in a series of steps into a 64-bit output</a:t>
            </a:r>
          </a:p>
          <a:p>
            <a:pPr lvl="1"/>
            <a:r>
              <a:rPr lang="en-US" dirty="0"/>
              <a:t>The same steps, with the same key, are used to reverse the encryption</a:t>
            </a:r>
          </a:p>
          <a:p>
            <a:pPr marL="0" indent="0">
              <a:buNone/>
            </a:pP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1718E-9AED-4DFA-82E9-12813F28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751" y="6356350"/>
            <a:ext cx="8726750" cy="365125"/>
          </a:xfrm>
        </p:spPr>
        <p:txBody>
          <a:bodyPr/>
          <a:lstStyle/>
          <a:p>
            <a:r>
              <a:rPr lang="en-IN" dirty="0"/>
              <a:t>Department of Computer science and Engineering                                                            CSB4403-Applied Cryptography &amp; Network Security   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6AA4-67E3-4E07-90BE-EA673AF6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477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Modes of Operation</a:t>
            </a:r>
            <a:endParaRPr lang="en-IN" b="1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30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A046E0-931B-42DF-846D-8C69881D3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571348"/>
            <a:ext cx="10661342" cy="460561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AU" dirty="0">
                <a:ea typeface="+mn-ea"/>
                <a:cs typeface="+mn-cs"/>
              </a:rPr>
              <a:t>A technique for enhancing the effect of a cryptographic algorithm or adapting the algorithm for an application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AU" dirty="0">
                <a:ea typeface="+mn-ea"/>
                <a:cs typeface="+mn-cs"/>
              </a:rPr>
              <a:t>To apply a block cipher in a variety of applications, five </a:t>
            </a:r>
            <a:r>
              <a:rPr lang="en-AU" i="1" dirty="0">
                <a:ea typeface="+mn-ea"/>
                <a:cs typeface="+mn-cs"/>
              </a:rPr>
              <a:t>modes of operation </a:t>
            </a:r>
            <a:r>
              <a:rPr lang="en-AU" dirty="0">
                <a:ea typeface="+mn-ea"/>
                <a:cs typeface="+mn-cs"/>
              </a:rPr>
              <a:t>have been defined by NIST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AU" dirty="0">
                <a:ea typeface="+mn-ea"/>
              </a:rPr>
              <a:t>The five modes are intended to cover a wide variety of applications of encryption for which a block cipher could be used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AU" dirty="0">
                <a:ea typeface="+mn-ea"/>
              </a:rPr>
              <a:t>These modes are intended for use with any symmetric block cipher, including triple DES and AES</a:t>
            </a:r>
          </a:p>
          <a:p>
            <a:pPr lvl="6" algn="just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50307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Block Cipher Modes of Operation</a:t>
            </a:r>
            <a:endParaRPr lang="en-IN" b="1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31</a:t>
            </a:fld>
            <a:endParaRPr lang="en-IN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9DE7DB4-7132-4FEF-A981-B4613DC52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019" b="3945"/>
          <a:stretch>
            <a:fillRect/>
          </a:stretch>
        </p:blipFill>
        <p:spPr bwMode="auto">
          <a:xfrm>
            <a:off x="3085318" y="1647865"/>
            <a:ext cx="5875314" cy="445285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1689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533400"/>
            <a:ext cx="2133600" cy="4495800"/>
          </a:xfrm>
        </p:spPr>
        <p:txBody>
          <a:bodyPr/>
          <a:lstStyle/>
          <a:p>
            <a:pPr eaLnBrk="1" hangingPunct="1"/>
            <a:r>
              <a:rPr lang="en-AU" sz="3200"/>
              <a:t>Electronic Codebook Mode </a:t>
            </a:r>
            <a:br>
              <a:rPr lang="en-AU" sz="3200"/>
            </a:br>
            <a:r>
              <a:rPr lang="en-AU" sz="3200"/>
              <a:t>(ECB)</a:t>
            </a:r>
          </a:p>
        </p:txBody>
      </p:sp>
      <p:pic>
        <p:nvPicPr>
          <p:cNvPr id="38915" name="Picture 6" descr="f3.pdf"/>
          <p:cNvPicPr>
            <a:picLocks noChangeAspect="1"/>
          </p:cNvPicPr>
          <p:nvPr/>
        </p:nvPicPr>
        <p:blipFill>
          <a:blip r:embed="rId3"/>
          <a:srcRect l="3529" t="11818" r="1176" b="6364"/>
          <a:stretch>
            <a:fillRect/>
          </a:stretch>
        </p:blipFill>
        <p:spPr bwMode="auto">
          <a:xfrm>
            <a:off x="4343400" y="0"/>
            <a:ext cx="61737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E30FA5-A58E-4A6A-93CC-FEF80BE6E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558" y="5724525"/>
            <a:ext cx="6067425" cy="600075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163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Criteria and properties for evaluating and constructing block cipher modes of operation that are superior to ECB:</a:t>
            </a:r>
            <a:endParaRPr lang="en-IN" sz="3200" b="1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33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A046E0-931B-42DF-846D-8C69881D3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2254928"/>
            <a:ext cx="10661342" cy="392203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Overhead</a:t>
            </a:r>
          </a:p>
          <a:p>
            <a:pPr eaLnBrk="1" hangingPunct="1"/>
            <a:r>
              <a:rPr lang="en-US" sz="2800" dirty="0"/>
              <a:t>Error recovery</a:t>
            </a:r>
          </a:p>
          <a:p>
            <a:pPr eaLnBrk="1" hangingPunct="1"/>
            <a:r>
              <a:rPr lang="en-US" sz="2800" dirty="0"/>
              <a:t>Error propagation</a:t>
            </a:r>
          </a:p>
          <a:p>
            <a:pPr eaLnBrk="1" hangingPunct="1"/>
            <a:r>
              <a:rPr lang="en-US" sz="2800" dirty="0"/>
              <a:t>Diffusion</a:t>
            </a:r>
          </a:p>
          <a:p>
            <a:pPr eaLnBrk="1" hangingPunct="1"/>
            <a:r>
              <a:rPr lang="en-US" sz="2800" dirty="0"/>
              <a:t>Security</a:t>
            </a:r>
          </a:p>
          <a:p>
            <a:pPr lvl="6" algn="just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6904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2743200" cy="5867400"/>
          </a:xfrm>
        </p:spPr>
        <p:txBody>
          <a:bodyPr/>
          <a:lstStyle/>
          <a:p>
            <a:pPr eaLnBrk="1" hangingPunct="1"/>
            <a:r>
              <a:rPr lang="en-AU" sz="4800"/>
              <a:t>Cipher Block Chaining (CBC)</a:t>
            </a:r>
          </a:p>
        </p:txBody>
      </p:sp>
      <p:pic>
        <p:nvPicPr>
          <p:cNvPr id="43011" name="Picture 3" descr="f4.pdf"/>
          <p:cNvPicPr>
            <a:picLocks noChangeAspect="1"/>
          </p:cNvPicPr>
          <p:nvPr/>
        </p:nvPicPr>
        <p:blipFill>
          <a:blip r:embed="rId3"/>
          <a:srcRect l="3529" t="10909" b="8182"/>
          <a:stretch>
            <a:fillRect/>
          </a:stretch>
        </p:blipFill>
        <p:spPr bwMode="auto">
          <a:xfrm>
            <a:off x="4349750" y="0"/>
            <a:ext cx="6318250" cy="526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225F2-0205-4542-B80B-F096E3C8DFC0}"/>
              </a:ext>
            </a:extLst>
          </p:cNvPr>
          <p:cNvSpPr txBox="1"/>
          <p:nvPr/>
        </p:nvSpPr>
        <p:spPr>
          <a:xfrm>
            <a:off x="3278080" y="502708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Cj</a:t>
            </a:r>
            <a:r>
              <a:rPr lang="en-IN" dirty="0"/>
              <a:t> = E(K, [Cj-1  </a:t>
            </a:r>
            <a:r>
              <a:rPr lang="en-IN" dirty="0" err="1"/>
              <a:t>Pj</a:t>
            </a:r>
            <a:r>
              <a:rPr lang="en-IN" dirty="0"/>
              <a:t> ])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763F5-37EC-45D3-AD7F-DA30B1B6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114" y="5396413"/>
            <a:ext cx="5981700" cy="895350"/>
          </a:xfrm>
          <a:prstGeom prst="rect">
            <a:avLst/>
          </a:prstGeom>
        </p:spPr>
      </p:pic>
    </p:spTree>
  </p:cSld>
  <p:clrMapOvr>
    <a:masterClrMapping/>
  </p:clrMapOvr>
  <p:transition spd="med">
    <p:pull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Cipher Feedback Mode</a:t>
            </a:r>
            <a:endParaRPr lang="en-IN" sz="3200" b="1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35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A046E0-931B-42DF-846D-8C69881D3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571348"/>
            <a:ext cx="10661342" cy="460561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For AES, DES, or any block cipher, encryption is performed on a block of </a:t>
            </a:r>
            <a:r>
              <a:rPr lang="en-US" i="1" dirty="0"/>
              <a:t>b </a:t>
            </a:r>
            <a:r>
              <a:rPr lang="en-US" dirty="0"/>
              <a:t>bits</a:t>
            </a:r>
          </a:p>
          <a:p>
            <a:pPr lvl="1" eaLnBrk="1" hangingPunct="1"/>
            <a:r>
              <a:rPr lang="en-US" dirty="0"/>
              <a:t>In the case of DES </a:t>
            </a:r>
            <a:r>
              <a:rPr lang="en-US" i="1" dirty="0"/>
              <a:t>b </a:t>
            </a:r>
            <a:r>
              <a:rPr lang="en-US" dirty="0"/>
              <a:t>= 64</a:t>
            </a:r>
          </a:p>
          <a:p>
            <a:pPr lvl="1" eaLnBrk="1" hangingPunct="1"/>
            <a:r>
              <a:rPr lang="en-US" dirty="0"/>
              <a:t>In the case of AES </a:t>
            </a:r>
            <a:r>
              <a:rPr lang="en-US" i="1" dirty="0"/>
              <a:t>b </a:t>
            </a:r>
            <a:r>
              <a:rPr lang="en-US" dirty="0"/>
              <a:t>= 128</a:t>
            </a:r>
          </a:p>
          <a:p>
            <a:pPr lvl="6" algn="just"/>
            <a:endParaRPr lang="en-IN" sz="2800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B9C921C-4E5F-47AF-BEA0-3663716834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445400"/>
              </p:ext>
            </p:extLst>
          </p:nvPr>
        </p:nvGraphicFramePr>
        <p:xfrm>
          <a:off x="3657600" y="3231472"/>
          <a:ext cx="5637320" cy="3124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445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3124200" cy="6096000"/>
          </a:xfrm>
        </p:spPr>
        <p:txBody>
          <a:bodyPr/>
          <a:lstStyle/>
          <a:p>
            <a:pPr eaLnBrk="1" hangingPunct="1"/>
            <a:r>
              <a:rPr lang="en-AU" i="1"/>
              <a:t>s</a:t>
            </a:r>
            <a:r>
              <a:rPr lang="en-AU"/>
              <a:t>-bit</a:t>
            </a:r>
            <a:br>
              <a:rPr lang="en-AU"/>
            </a:br>
            <a:r>
              <a:rPr lang="en-AU"/>
              <a:t>Cipher </a:t>
            </a:r>
            <a:r>
              <a:rPr lang="en-US"/>
              <a:t>Feedback</a:t>
            </a:r>
            <a:r>
              <a:rPr lang="en-AU"/>
              <a:t> (CFB)</a:t>
            </a:r>
            <a:br>
              <a:rPr lang="en-AU"/>
            </a:br>
            <a:r>
              <a:rPr lang="en-AU"/>
              <a:t>Mode</a:t>
            </a:r>
          </a:p>
        </p:txBody>
      </p:sp>
      <p:pic>
        <p:nvPicPr>
          <p:cNvPr id="47107" name="Picture 3" descr="f5.pdf"/>
          <p:cNvPicPr>
            <a:picLocks noChangeAspect="1"/>
          </p:cNvPicPr>
          <p:nvPr/>
        </p:nvPicPr>
        <p:blipFill>
          <a:blip r:embed="rId3"/>
          <a:srcRect t="3636" b="3636"/>
          <a:stretch>
            <a:fillRect/>
          </a:stretch>
        </p:blipFill>
        <p:spPr bwMode="auto">
          <a:xfrm>
            <a:off x="4648200" y="0"/>
            <a:ext cx="5715000" cy="46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24936F-02E1-4245-8B32-B78394B91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117" y="4528442"/>
            <a:ext cx="2571750" cy="44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00341-8DB9-4118-AC21-A4EBC815E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139" y="5029082"/>
            <a:ext cx="2695575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2B999-E3DE-4A0E-B61E-729FB424D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798" y="5343525"/>
            <a:ext cx="8096250" cy="1514475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04800"/>
            <a:ext cx="2895600" cy="5818188"/>
          </a:xfrm>
        </p:spPr>
        <p:txBody>
          <a:bodyPr/>
          <a:lstStyle/>
          <a:p>
            <a:pPr eaLnBrk="1" hangingPunct="1"/>
            <a:r>
              <a:rPr lang="en-AU"/>
              <a:t>Output </a:t>
            </a:r>
            <a:r>
              <a:rPr lang="en-US"/>
              <a:t>Feedback</a:t>
            </a:r>
            <a:r>
              <a:rPr lang="en-AU"/>
              <a:t> (OFB)</a:t>
            </a:r>
            <a:br>
              <a:rPr lang="en-AU"/>
            </a:br>
            <a:r>
              <a:rPr lang="en-AU"/>
              <a:t>Mode</a:t>
            </a:r>
          </a:p>
        </p:txBody>
      </p:sp>
      <p:pic>
        <p:nvPicPr>
          <p:cNvPr id="49155" name="Picture 3" descr="f6.pdf"/>
          <p:cNvPicPr>
            <a:picLocks noChangeAspect="1"/>
          </p:cNvPicPr>
          <p:nvPr/>
        </p:nvPicPr>
        <p:blipFill>
          <a:blip r:embed="rId3"/>
          <a:srcRect t="6364" b="8182"/>
          <a:stretch>
            <a:fillRect/>
          </a:stretch>
        </p:blipFill>
        <p:spPr bwMode="auto">
          <a:xfrm>
            <a:off x="4343401" y="0"/>
            <a:ext cx="6200775" cy="487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3A4A3-3207-48FE-B9FE-C8397DE8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318" y="4771505"/>
            <a:ext cx="283845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82A9B-4924-4942-A39F-DD493FBDA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991" y="4814367"/>
            <a:ext cx="3028950" cy="40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FAC2B-F5DB-4E67-9393-9445E495E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8474">
            <a:off x="1094378" y="5094077"/>
            <a:ext cx="8086725" cy="177165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04800"/>
            <a:ext cx="2667000" cy="5818188"/>
          </a:xfrm>
        </p:spPr>
        <p:txBody>
          <a:bodyPr/>
          <a:lstStyle/>
          <a:p>
            <a:pPr eaLnBrk="1" hangingPunct="1"/>
            <a:r>
              <a:rPr lang="en-US" sz="4800"/>
              <a:t>Counter (CTR)</a:t>
            </a:r>
            <a:br>
              <a:rPr lang="en-US" sz="4800"/>
            </a:br>
            <a:r>
              <a:rPr lang="en-US" sz="4800"/>
              <a:t>Mode</a:t>
            </a:r>
            <a:endParaRPr lang="en-AU" sz="4800"/>
          </a:p>
        </p:txBody>
      </p:sp>
      <p:pic>
        <p:nvPicPr>
          <p:cNvPr id="51203" name="Picture 3" descr="f7.pdf"/>
          <p:cNvPicPr>
            <a:picLocks noChangeAspect="1"/>
          </p:cNvPicPr>
          <p:nvPr/>
        </p:nvPicPr>
        <p:blipFill>
          <a:blip r:embed="rId3"/>
          <a:srcRect t="6364" b="8182"/>
          <a:stretch>
            <a:fillRect/>
          </a:stretch>
        </p:blipFill>
        <p:spPr bwMode="auto">
          <a:xfrm>
            <a:off x="4267201" y="0"/>
            <a:ext cx="6200775" cy="4429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10135-804D-4EC5-9807-6C819E1B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05" y="5393230"/>
            <a:ext cx="6581775" cy="84772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5567-872E-4D73-9B8B-3F7C92B6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+mn-lt"/>
              </a:rPr>
              <a:t>Advantages of CTR</a:t>
            </a:r>
            <a:endParaRPr lang="en-IN" sz="3200" b="1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97789-FEAA-4996-BF57-451D9E61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202967" cy="365125"/>
          </a:xfrm>
        </p:spPr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CC122-D182-4EBD-8334-97A2C82B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39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A046E0-931B-42DF-846D-8C69881D3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571348"/>
            <a:ext cx="10661342" cy="4605615"/>
          </a:xfrm>
        </p:spPr>
        <p:txBody>
          <a:bodyPr>
            <a:normAutofit/>
          </a:bodyPr>
          <a:lstStyle/>
          <a:p>
            <a:pPr eaLnBrk="1" hangingPunct="1"/>
            <a:r>
              <a:rPr lang="en-AU" sz="2800" dirty="0"/>
              <a:t>Hardware efficiency</a:t>
            </a:r>
          </a:p>
          <a:p>
            <a:pPr eaLnBrk="1" hangingPunct="1"/>
            <a:r>
              <a:rPr lang="en-AU" sz="2800" dirty="0"/>
              <a:t>Software efficiency</a:t>
            </a:r>
          </a:p>
          <a:p>
            <a:pPr eaLnBrk="1" hangingPunct="1"/>
            <a:r>
              <a:rPr lang="en-AU" sz="2800" dirty="0" err="1"/>
              <a:t>Preprocessing</a:t>
            </a:r>
            <a:endParaRPr lang="en-AU" sz="2800" dirty="0"/>
          </a:p>
          <a:p>
            <a:pPr eaLnBrk="1" hangingPunct="1"/>
            <a:r>
              <a:rPr lang="en-AU" sz="2800" dirty="0"/>
              <a:t>Random access</a:t>
            </a:r>
          </a:p>
          <a:p>
            <a:pPr eaLnBrk="1" hangingPunct="1"/>
            <a:r>
              <a:rPr lang="en-AU" sz="2800" dirty="0"/>
              <a:t>Provable security</a:t>
            </a:r>
          </a:p>
          <a:p>
            <a:pPr eaLnBrk="1" hangingPunct="1"/>
            <a:r>
              <a:rPr lang="en-AU" sz="2800" dirty="0"/>
              <a:t>Simplicity </a:t>
            </a:r>
          </a:p>
          <a:p>
            <a:pPr marL="2743200" lvl="6" indent="0" algn="just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092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C095-3147-4128-9867-F4F1AC7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15"/>
          </a:xfrm>
        </p:spPr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1718E-9AED-4DFA-82E9-12813F28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751" y="6356350"/>
            <a:ext cx="8726750" cy="365125"/>
          </a:xfrm>
        </p:spPr>
        <p:txBody>
          <a:bodyPr/>
          <a:lstStyle/>
          <a:p>
            <a:r>
              <a:rPr lang="en-IN" dirty="0"/>
              <a:t>Department of Computer science and Engineering                                                            CSB4403-Applied Cryptography &amp; Network Security   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6AA4-67E3-4E07-90BE-EA673AF6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4</a:t>
            </a:fld>
            <a:endParaRPr lang="en-IN" dirty="0"/>
          </a:p>
        </p:txBody>
      </p:sp>
      <p:pic>
        <p:nvPicPr>
          <p:cNvPr id="8" name="Content Placeholder 7" descr="f5.pdf">
            <a:extLst>
              <a:ext uri="{FF2B5EF4-FFF2-40B4-BE49-F238E27FC236}">
                <a16:creationId xmlns:a16="http://schemas.microsoft.com/office/drawing/2014/main" id="{FB4E532C-FB50-4324-AA0B-82463C6DDC36}"/>
              </a:ext>
            </a:extLst>
          </p:cNvPr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t="5455" b="2727"/>
              <a:stretch>
                <a:fillRect/>
              </a:stretch>
            </p:blipFill>
          </mc:Choice>
          <mc:Fallback>
            <p:blipFill>
              <a:blip r:embed="rId4"/>
              <a:srcRect t="5455" b="2727"/>
              <a:stretch>
                <a:fillRect/>
              </a:stretch>
            </p:blipFill>
          </mc:Fallback>
        </mc:AlternateContent>
        <p:spPr>
          <a:xfrm>
            <a:off x="3728621" y="1296140"/>
            <a:ext cx="5237826" cy="49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86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E52F1-E8A8-4487-BB84-09860984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3363" y="6356350"/>
            <a:ext cx="926560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IN" sz="14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Department of Computer science and Engineering                                 </a:t>
            </a:r>
            <a:r>
              <a:rPr lang="en-IN" sz="1400" dirty="0"/>
              <a:t>CSB4202- Database Management Systems                   </a:t>
            </a:r>
            <a:endParaRPr lang="en-US" sz="14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4D308-D87B-40EA-A861-9261D386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043" y="6356350"/>
            <a:ext cx="655087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8BA4E876-1E2A-41C4-BFA0-7D60E841BEBF}" type="slidenum">
              <a:rPr lang="en-US">
                <a:latin typeface="Arial Black" panose="020B0A04020102020204" pitchFamily="34" charset="0"/>
              </a:rPr>
              <a:pPr>
                <a:spcAft>
                  <a:spcPts val="600"/>
                </a:spcAft>
              </a:pPr>
              <a:t>40</a:t>
            </a:fld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17" name="Picture 16" descr="A drawing of a face&#10;&#10;Description automatically generated">
            <a:extLst>
              <a:ext uri="{FF2B5EF4-FFF2-40B4-BE49-F238E27FC236}">
                <a16:creationId xmlns:a16="http://schemas.microsoft.com/office/drawing/2014/main" id="{3B5C76A8-1BA3-4339-A20B-AFA735DE93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5" y="6363264"/>
            <a:ext cx="1462088" cy="3582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51" y="515072"/>
            <a:ext cx="7044124" cy="476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6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E52F1-E8A8-4487-BB84-09860984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3363" y="6356350"/>
            <a:ext cx="926560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IN" sz="14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Department of Computer science and Engineering                                 </a:t>
            </a:r>
            <a:r>
              <a:rPr lang="en-IN" sz="1400" dirty="0"/>
              <a:t>CSB4202- Database Management Systems                   </a:t>
            </a:r>
            <a:endParaRPr lang="en-US" sz="14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4D308-D87B-40EA-A861-9261D386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043" y="6356350"/>
            <a:ext cx="655087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8BA4E876-1E2A-41C4-BFA0-7D60E841BEBF}" type="slidenum">
              <a:rPr lang="en-US">
                <a:latin typeface="Arial Black" panose="020B0A04020102020204" pitchFamily="34" charset="0"/>
              </a:rPr>
              <a:pPr>
                <a:spcAft>
                  <a:spcPts val="600"/>
                </a:spcAft>
              </a:pPr>
              <a:t>41</a:t>
            </a:fld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17" name="Picture 16" descr="A drawing of a face&#10;&#10;Description automatically generated">
            <a:extLst>
              <a:ext uri="{FF2B5EF4-FFF2-40B4-BE49-F238E27FC236}">
                <a16:creationId xmlns:a16="http://schemas.microsoft.com/office/drawing/2014/main" id="{3B5C76A8-1BA3-4339-A20B-AFA735DE93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5" y="6363264"/>
            <a:ext cx="1462088" cy="358211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816973" y="1385991"/>
            <a:ext cx="829468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600" dirty="0">
                <a:latin typeface="Algerian" pitchFamily="8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44934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C095-3147-4128-9867-F4F1AC7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15"/>
          </a:xfrm>
        </p:spPr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1718E-9AED-4DFA-82E9-12813F28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751" y="6356350"/>
            <a:ext cx="8726750" cy="365125"/>
          </a:xfrm>
        </p:spPr>
        <p:txBody>
          <a:bodyPr/>
          <a:lstStyle/>
          <a:p>
            <a:r>
              <a:rPr lang="en-IN" dirty="0"/>
              <a:t>Department of Computer science and Engineering                                                            CSB4403-Applied Cryptography &amp; Network Security   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6AA4-67E3-4E07-90BE-EA673AF6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5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BC130-D5BC-4E7B-A62A-F84BF0B4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55431-D571-4CD0-8524-ECEC0272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01" y="2715411"/>
            <a:ext cx="3819525" cy="187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BBF24-0475-4ECF-9B58-0B703BF3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63" y="2586203"/>
            <a:ext cx="3762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8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1718E-9AED-4DFA-82E9-12813F28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93794" y="6356350"/>
            <a:ext cx="8451542" cy="365125"/>
          </a:xfrm>
        </p:spPr>
        <p:txBody>
          <a:bodyPr/>
          <a:lstStyle/>
          <a:p>
            <a:r>
              <a:rPr lang="en-IN" dirty="0"/>
              <a:t>Department of Computer science and Engineering                                               CSB4403-Applied Cryptography &amp; Network Security   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6AA4-67E3-4E07-90BE-EA673AF6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31FC6-6558-4561-B30F-495D6485FD17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981200" y="152400"/>
            <a:ext cx="744344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500D3-A3B5-4E55-9002-A4508C47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0795-91DC-48F4-9ED1-1EF5CDDA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7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8DA63D-CD8C-4186-9588-1DD78A63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023937"/>
            <a:ext cx="69627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0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500D3-A3B5-4E55-9002-A4508C47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0795-91DC-48F4-9ED1-1EF5CDDA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8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6B486-CC1F-479B-8A08-B1925D63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189" y="452622"/>
            <a:ext cx="4932552" cy="2148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6FC24-F94D-4AE8-B34B-A0407171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375" y="2887693"/>
            <a:ext cx="3067050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C2FD9-0762-4F56-99D9-15CED2980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5" y="4840318"/>
            <a:ext cx="42576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500D3-A3B5-4E55-9002-A4508C47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Department of Computer science and Engineering CSB4403-Applied Cryptography &amp; Network Security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0795-91DC-48F4-9ED1-1EF5CDDA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E876-1E2A-41C4-BFA0-7D60E841BEBF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67BA2-1255-4B8A-B1C9-12E1AB771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642937"/>
            <a:ext cx="47053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D62234C8FEB24CA223511ADF7D6656" ma:contentTypeVersion="2" ma:contentTypeDescription="Create a new document." ma:contentTypeScope="" ma:versionID="169b6f895327cb08c3beeac33867b89e">
  <xsd:schema xmlns:xsd="http://www.w3.org/2001/XMLSchema" xmlns:xs="http://www.w3.org/2001/XMLSchema" xmlns:p="http://schemas.microsoft.com/office/2006/metadata/properties" xmlns:ns2="881e8bcc-ba37-4859-940c-1ce9ea77b7bf" targetNamespace="http://schemas.microsoft.com/office/2006/metadata/properties" ma:root="true" ma:fieldsID="9ab587b1da5d03d1880a1046c24773b3" ns2:_="">
    <xsd:import namespace="881e8bcc-ba37-4859-940c-1ce9ea77b7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1e8bcc-ba37-4859-940c-1ce9ea77b7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2F88F2-0C76-44F8-A626-E3A0FEB11787}"/>
</file>

<file path=customXml/itemProps2.xml><?xml version="1.0" encoding="utf-8"?>
<ds:datastoreItem xmlns:ds="http://schemas.openxmlformats.org/officeDocument/2006/customXml" ds:itemID="{58F30609-3FBB-45AE-BCAD-2203C521C9DF}"/>
</file>

<file path=customXml/itemProps3.xml><?xml version="1.0" encoding="utf-8"?>
<ds:datastoreItem xmlns:ds="http://schemas.openxmlformats.org/officeDocument/2006/customXml" ds:itemID="{288EA1BB-CBF2-43D3-A0F1-F95E37E0B22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5266</Words>
  <Application>Microsoft Office PowerPoint</Application>
  <PresentationFormat>Widescreen</PresentationFormat>
  <Paragraphs>460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Algerian</vt:lpstr>
      <vt:lpstr>Arial</vt:lpstr>
      <vt:lpstr>Arial Black</vt:lpstr>
      <vt:lpstr>Calibri</vt:lpstr>
      <vt:lpstr>Calibri Light</vt:lpstr>
      <vt:lpstr>Candara</vt:lpstr>
      <vt:lpstr>Office Theme</vt:lpstr>
      <vt:lpstr>PowerPoint Presentation</vt:lpstr>
      <vt:lpstr>PowerPoint Presentation</vt:lpstr>
      <vt:lpstr>Data Encryption Standard (DES)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 for DES:</vt:lpstr>
      <vt:lpstr>S-Box for DES:</vt:lpstr>
      <vt:lpstr>S-Box for DES:</vt:lpstr>
      <vt:lpstr>S-Box for DES:</vt:lpstr>
      <vt:lpstr>Strength of DES</vt:lpstr>
      <vt:lpstr>AES (Advanced Encryption Standard) </vt:lpstr>
      <vt:lpstr>AES (Advanced Encryption Standard) </vt:lpstr>
      <vt:lpstr>PowerPoint Presentation</vt:lpstr>
      <vt:lpstr>4 different stages:</vt:lpstr>
      <vt:lpstr>AES Data Structures</vt:lpstr>
      <vt:lpstr>AES Data Structures</vt:lpstr>
      <vt:lpstr>Link for AES</vt:lpstr>
      <vt:lpstr>Double DES</vt:lpstr>
      <vt:lpstr>Double DES</vt:lpstr>
      <vt:lpstr>Meet-in-the-Middle Attack</vt:lpstr>
      <vt:lpstr>Triple-DES with Two-Keys</vt:lpstr>
      <vt:lpstr>Multiple Encryption</vt:lpstr>
      <vt:lpstr>PowerPoint Presentation</vt:lpstr>
      <vt:lpstr>Triple DES with Three Keys</vt:lpstr>
      <vt:lpstr>Modes of Operation</vt:lpstr>
      <vt:lpstr>Block Cipher Modes of Operation</vt:lpstr>
      <vt:lpstr>Electronic Codebook Mode  (ECB)</vt:lpstr>
      <vt:lpstr>Criteria and properties for evaluating and constructing block cipher modes of operation that are superior to ECB:</vt:lpstr>
      <vt:lpstr>Cipher Block Chaining (CBC)</vt:lpstr>
      <vt:lpstr>Cipher Feedback Mode</vt:lpstr>
      <vt:lpstr>s-bit Cipher Feedback (CFB) Mode</vt:lpstr>
      <vt:lpstr>Output Feedback (OFB) Mode</vt:lpstr>
      <vt:lpstr>Counter (CTR) Mode</vt:lpstr>
      <vt:lpstr>Advantages of CTR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THANGAKUMAR J</dc:creator>
  <cp:lastModifiedBy>DR SATHYA PRIYA S</cp:lastModifiedBy>
  <cp:revision>76</cp:revision>
  <dcterms:created xsi:type="dcterms:W3CDTF">2020-06-15T12:13:30Z</dcterms:created>
  <dcterms:modified xsi:type="dcterms:W3CDTF">2021-08-18T11:01:54Z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0x010100C0D62234C8FEB24CA223511ADF7D6656</vt:lpwstr>
  </property>
</Properties>
</file>